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67" r:id="rId6"/>
    <p:sldId id="259" r:id="rId7"/>
    <p:sldId id="268" r:id="rId8"/>
    <p:sldId id="260" r:id="rId9"/>
    <p:sldId id="261" r:id="rId10"/>
    <p:sldId id="269" r:id="rId11"/>
    <p:sldId id="262" r:id="rId12"/>
    <p:sldId id="270" r:id="rId13"/>
    <p:sldId id="263" r:id="rId14"/>
    <p:sldId id="271" r:id="rId15"/>
    <p:sldId id="264" r:id="rId16"/>
    <p:sldId id="26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3" autoAdjust="0"/>
    <p:restoredTop sz="94660"/>
  </p:normalViewPr>
  <p:slideViewPr>
    <p:cSldViewPr snapToGrid="0">
      <p:cViewPr varScale="1">
        <p:scale>
          <a:sx n="71" d="100"/>
          <a:sy n="71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63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07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000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13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278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630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799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117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64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0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263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059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07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813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345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607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58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BC2E699-3851-4F49-ACE0-C20C5DC4EB7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F78B35-7F5A-4EFF-805E-7A5B84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44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98323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Oralno zdravlje</a:t>
            </a:r>
            <a:br>
              <a:rPr lang="hr-HR" dirty="0" smtClean="0"/>
            </a:br>
            <a:endParaRPr lang="en-U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6052458"/>
            <a:ext cx="9144000" cy="478972"/>
          </a:xfrm>
        </p:spPr>
        <p:txBody>
          <a:bodyPr/>
          <a:lstStyle/>
          <a:p>
            <a:r>
              <a:rPr lang="hr-HR" dirty="0" smtClean="0"/>
              <a:t>Ema Herjavec, 5.b razred, OŠ </a:t>
            </a:r>
            <a:r>
              <a:rPr lang="hr-HR" dirty="0" err="1" smtClean="0"/>
              <a:t>Nedelišće</a:t>
            </a:r>
            <a:endParaRPr lang="en-US" dirty="0"/>
          </a:p>
        </p:txBody>
      </p:sp>
      <p:pic>
        <p:nvPicPr>
          <p:cNvPr id="2050" name="Picture 2" descr="mlijecni trajni zubi djece haradent njega zub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969" y="1671524"/>
            <a:ext cx="5856061" cy="408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6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Mliječni zubi</a:t>
            </a:r>
            <a:endParaRPr lang="en-US" dirty="0"/>
          </a:p>
        </p:txBody>
      </p:sp>
      <p:sp>
        <p:nvSpPr>
          <p:cNvPr id="7" name="Rezervirano mjesto sadržaja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 smtClean="0"/>
              <a:t>Mliječni zubi su prvi zubi koji se pojavljuju kod djece u dobi od 3 mjeseca do godine dana, do treće godine najčešće nikne svih 20 mliječnih zuba.</a:t>
            </a:r>
          </a:p>
          <a:p>
            <a:r>
              <a:rPr lang="hr-HR" dirty="0" smtClean="0"/>
              <a:t>Prvo narastu donja dva sjekutića, nakon toga 4 gornja sjekutića pa nakon toga očnjaci i kutnjaci</a:t>
            </a:r>
          </a:p>
          <a:p>
            <a:r>
              <a:rPr lang="hr-HR" dirty="0" smtClean="0"/>
              <a:t>Ti su zubi jednako važni kao i trajni zubi jer omogućavaju pravilno žvakanje i probavu hrane, služe za razvoj razumljivog govora i čuvaju mjesto za trajne zube</a:t>
            </a:r>
          </a:p>
          <a:p>
            <a:r>
              <a:rPr lang="hr-HR" dirty="0" smtClean="0"/>
              <a:t>Zbog toga je važno početi s oralnom higijenom već prije nicanja prvih zubića, čisti se usna šupljina od ostataka hrane i masiraju se desni s mekanom četkicom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51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 flipH="1">
            <a:off x="667654" y="145144"/>
            <a:ext cx="10189032" cy="362856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Anatomija mliječnih zubi</a:t>
            </a:r>
            <a:endParaRPr lang="en-US" dirty="0"/>
          </a:p>
        </p:txBody>
      </p:sp>
      <p:pic>
        <p:nvPicPr>
          <p:cNvPr id="4098" name="Picture 2" descr="Mliječni zubi: sve što trebaš znati + 3 savjeta za ispadanje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22"/>
          <a:stretch/>
        </p:blipFill>
        <p:spPr bwMode="auto">
          <a:xfrm>
            <a:off x="2731908" y="1143000"/>
            <a:ext cx="5395450" cy="479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77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Opasnosti za mliječne zube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 smtClean="0"/>
              <a:t>Najveći problem je karijes koji uzrokuju bakterije </a:t>
            </a:r>
            <a:r>
              <a:rPr lang="hr-HR" dirty="0" err="1" smtClean="0"/>
              <a:t>Streptoccocus</a:t>
            </a:r>
            <a:r>
              <a:rPr lang="hr-HR" dirty="0" smtClean="0"/>
              <a:t> </a:t>
            </a:r>
            <a:r>
              <a:rPr lang="hr-HR" dirty="0" err="1" smtClean="0"/>
              <a:t>mutans</a:t>
            </a:r>
            <a:r>
              <a:rPr lang="hr-HR" dirty="0" smtClean="0"/>
              <a:t>, a javlja se kod djece koja preko bočice piju prije spavanja slatke napitke</a:t>
            </a:r>
          </a:p>
          <a:p>
            <a:r>
              <a:rPr lang="hr-HR" dirty="0" smtClean="0"/>
              <a:t>Kasnije karijes može nastati ukoliko dijete često u međuobrocima jede puno slatkog</a:t>
            </a:r>
          </a:p>
          <a:p>
            <a:r>
              <a:rPr lang="hr-HR" dirty="0" smtClean="0"/>
              <a:t>Jedan od razloga za karijes je i nedovoljna briga ili slaba oralna higijena, zube treba prati barem dva puta dnevno, a posebno je važno oprati zube prije spavanja jer u dugom periodu spavanja bakterije neometano razgrađuju caklinu i napadaju zube</a:t>
            </a:r>
          </a:p>
          <a:p>
            <a:r>
              <a:rPr lang="hr-HR" dirty="0" smtClean="0"/>
              <a:t>Kasnije postoji opasnost prijenosa karijesa s mliječnih zuba na trajne zube jer djeci u 6. godini života počnu izbijati trajni kutnjaci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49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89829" y="591671"/>
            <a:ext cx="3323772" cy="801679"/>
          </a:xfrm>
        </p:spPr>
        <p:txBody>
          <a:bodyPr>
            <a:normAutofit/>
          </a:bodyPr>
          <a:lstStyle/>
          <a:p>
            <a:r>
              <a:rPr lang="hr-HR" dirty="0" smtClean="0"/>
              <a:t>Karijes bočice</a:t>
            </a:r>
            <a:endParaRPr lang="en-US" dirty="0"/>
          </a:p>
        </p:txBody>
      </p:sp>
      <p:pic>
        <p:nvPicPr>
          <p:cNvPr id="5122" name="Picture 2" descr="Kradljivac oralnog zdravlja djece: karijes bočice ili rani dječji karij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199" y="1393350"/>
            <a:ext cx="6749884" cy="466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54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Briga za zube u dojenačkoj i dječjoj ranoj dobi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smtClean="0"/>
              <a:t>Kod dojenčadi prije nicanja zuba se usna šupljina može isprati </a:t>
            </a:r>
            <a:r>
              <a:rPr lang="hr-HR" dirty="0" err="1" smtClean="0"/>
              <a:t>gazicom</a:t>
            </a:r>
            <a:r>
              <a:rPr lang="hr-HR" dirty="0" smtClean="0"/>
              <a:t> namočenom u vodu kako bi se uklonili ostaci hrane</a:t>
            </a:r>
          </a:p>
          <a:p>
            <a:r>
              <a:rPr lang="hr-HR" dirty="0" smtClean="0"/>
              <a:t>Kasnije kad zubići niknu je potrebno nježnom mekanom četkicom četkati zube kružnim pokretima i masirati desni bez korištenja zubne paste</a:t>
            </a:r>
          </a:p>
          <a:p>
            <a:r>
              <a:rPr lang="hr-HR" dirty="0" smtClean="0"/>
              <a:t>Kad djeca budu dovoljno velika da ne gutaju zubnu pastu je moguće koristiti zubnu pastu bez štetnih sastojaka koja nije </a:t>
            </a:r>
            <a:r>
              <a:rPr lang="hr-HR" dirty="0" err="1" smtClean="0"/>
              <a:t>preagresivna</a:t>
            </a:r>
            <a:r>
              <a:rPr lang="hr-HR" dirty="0" smtClean="0"/>
              <a:t> i koja okusom odgovara djetetu.</a:t>
            </a:r>
          </a:p>
          <a:p>
            <a:r>
              <a:rPr lang="hr-HR" dirty="0" smtClean="0"/>
              <a:t>Slatke paste za zube je bolje izbjegavati jer bi ih djeca mogla gutati, najbolje je maloj djeci prati zube </a:t>
            </a:r>
            <a:r>
              <a:rPr lang="hr-HR" dirty="0" err="1" smtClean="0"/>
              <a:t>Haradentom</a:t>
            </a:r>
            <a:r>
              <a:rPr lang="hr-HR" dirty="0" smtClean="0"/>
              <a:t>, to je prirodni mineral vulkanskog podrijetla s natrijem, kalcijem, kalijem i magnezijem, a nema štetnih dodataka poput fluora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79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62320" y="1225738"/>
            <a:ext cx="10856686" cy="621846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Igra s četkicom može biti korisna, ali pod nadzorom</a:t>
            </a:r>
            <a:endParaRPr lang="en-US" dirty="0"/>
          </a:p>
        </p:txBody>
      </p:sp>
      <p:pic>
        <p:nvPicPr>
          <p:cNvPr id="6146" name="Picture 2" descr="karijes bočice - Littledo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1887" y="2597150"/>
            <a:ext cx="484822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16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Kako djeluje </a:t>
            </a:r>
            <a:r>
              <a:rPr lang="hr-HR" dirty="0" err="1" smtClean="0"/>
              <a:t>Haradent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84412" y="2506662"/>
            <a:ext cx="7149353" cy="3800009"/>
          </a:xfrm>
        </p:spPr>
        <p:txBody>
          <a:bodyPr>
            <a:normAutofit/>
          </a:bodyPr>
          <a:lstStyle/>
          <a:p>
            <a:r>
              <a:rPr lang="hr-HR" dirty="0" smtClean="0"/>
              <a:t>Četkica se umoči u prah </a:t>
            </a:r>
            <a:r>
              <a:rPr lang="hr-HR" dirty="0" err="1" smtClean="0"/>
              <a:t>Haradent</a:t>
            </a:r>
            <a:r>
              <a:rPr lang="hr-HR" dirty="0" smtClean="0"/>
              <a:t> i njime se četkaju zubi</a:t>
            </a:r>
          </a:p>
          <a:p>
            <a:r>
              <a:rPr lang="hr-HR" dirty="0" err="1" smtClean="0"/>
              <a:t>Haradent</a:t>
            </a:r>
            <a:r>
              <a:rPr lang="hr-HR" dirty="0" smtClean="0"/>
              <a:t> održava PH u ustima od 7-7,4, a to sprečava nastanak </a:t>
            </a:r>
            <a:r>
              <a:rPr lang="hr-HR" dirty="0" err="1" smtClean="0"/>
              <a:t>plaka</a:t>
            </a:r>
            <a:r>
              <a:rPr lang="hr-HR" dirty="0" smtClean="0"/>
              <a:t> koji je direktno povezan s nastankom karijesa jer je to ustvari sloj bakterija koje mogu svojim kiselinama oštetiti caklinu koja štiti zube od kvarenja</a:t>
            </a:r>
          </a:p>
          <a:p>
            <a:r>
              <a:rPr lang="hr-HR" dirty="0" smtClean="0"/>
              <a:t>Četkicu za zube je potrebno mijenjati svaka 3 mjeseca</a:t>
            </a:r>
            <a:endParaRPr lang="en-US" dirty="0"/>
          </a:p>
        </p:txBody>
      </p:sp>
      <p:pic>
        <p:nvPicPr>
          <p:cNvPr id="3074" name="Picture 2" descr="Haradent Zeolit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4" t="10046" r="34636" b="5363"/>
          <a:stretch/>
        </p:blipFill>
        <p:spPr bwMode="auto">
          <a:xfrm>
            <a:off x="8134497" y="2581835"/>
            <a:ext cx="2554353" cy="359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2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Njega trajnih zuba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Trajni zubi su tvrđi i dugotrajniji od mliječnih, ali je potrebno dobro paziti na njih jer ćemo ih trebati do kraja života</a:t>
            </a:r>
          </a:p>
          <a:p>
            <a:r>
              <a:rPr lang="hr-HR" dirty="0" smtClean="0"/>
              <a:t>Ukupno imamo 32 trajna zuba, 2 sjekutića su naprijed, očnjaci do njih, a 6,7 i 8 su kutnjaci, znači po 8 zuba gore lijevo i desno te dolje lijevo i desno</a:t>
            </a:r>
          </a:p>
          <a:p>
            <a:r>
              <a:rPr lang="hr-HR" dirty="0" smtClean="0"/>
              <a:t>Zube treba prati redovito kvalitetnim pastama i dobrim četkicama, električne četkice svojim brzim pokretima mogu bolje očistiti zube od običnih četkica</a:t>
            </a:r>
          </a:p>
          <a:p>
            <a:r>
              <a:rPr lang="hr-HR" dirty="0" smtClean="0"/>
              <a:t>Osim četkica i paste koristimo i zubni konac koji čisti hranu između </a:t>
            </a:r>
            <a:r>
              <a:rPr lang="hr-HR" dirty="0" err="1" smtClean="0"/>
              <a:t>zubiju</a:t>
            </a:r>
            <a:r>
              <a:rPr lang="hr-HR" dirty="0"/>
              <a:t> </a:t>
            </a:r>
            <a:r>
              <a:rPr lang="hr-HR" dirty="0" smtClean="0"/>
              <a:t>te zubnu vodu za ispiranje s antibakterijskim djelovanjem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23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91129" y="1482925"/>
            <a:ext cx="9728200" cy="476704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Proizvodi za njegu usne šupljine i </a:t>
            </a:r>
            <a:r>
              <a:rPr lang="hr-HR" dirty="0" err="1" smtClean="0"/>
              <a:t>zubiju</a:t>
            </a:r>
            <a:endParaRPr lang="en-US" dirty="0"/>
          </a:p>
        </p:txBody>
      </p:sp>
      <p:pic>
        <p:nvPicPr>
          <p:cNvPr id="7170" name="Picture 2" descr="Oralna higijen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530" y="2454683"/>
            <a:ext cx="5455577" cy="364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30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Bolesti usne šupljine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Osim već spomenutog karijesa, postoji i upala desni ili </a:t>
            </a:r>
            <a:r>
              <a:rPr lang="hr-HR" dirty="0" err="1" smtClean="0"/>
              <a:t>paradontoza</a:t>
            </a:r>
            <a:r>
              <a:rPr lang="hr-HR" dirty="0" smtClean="0"/>
              <a:t>, zubno meso je upaljeno, osjetljivo, često krvari i može dovesti do ispadanja zuba, dešava se zbog premalo četkanja i masiranja desni i slabe higijene usne šupljine</a:t>
            </a:r>
          </a:p>
          <a:p>
            <a:r>
              <a:rPr lang="hr-HR" dirty="0" smtClean="0"/>
              <a:t>Ukoliko zub ima šupljinu, mogu bakterije i upala doći i do zubnog korijena, javlja se granulom koji može zahvatiti zubni živac pa zub postaje osjetljiv na slatko ili hladno, upala se može proširiti i na okolne kosti te može izazvati oteklinu zuba, ponekad je potreban antibiotik prije zubarske intervencije.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30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58906" y="365125"/>
            <a:ext cx="10694894" cy="1325563"/>
          </a:xfrm>
        </p:spPr>
        <p:txBody>
          <a:bodyPr/>
          <a:lstStyle/>
          <a:p>
            <a:r>
              <a:rPr lang="hr-HR" dirty="0" smtClean="0"/>
              <a:t>Karijes</a:t>
            </a:r>
            <a:r>
              <a:rPr lang="hr-HR" dirty="0" smtClean="0"/>
              <a:t>, krivi </a:t>
            </a:r>
            <a:r>
              <a:rPr lang="hr-HR" dirty="0" smtClean="0"/>
              <a:t>zubi, </a:t>
            </a:r>
            <a:r>
              <a:rPr lang="hr-HR" dirty="0" err="1" smtClean="0"/>
              <a:t>paradontoza</a:t>
            </a:r>
            <a:r>
              <a:rPr lang="hr-HR" dirty="0" smtClean="0"/>
              <a:t>, granulom</a:t>
            </a:r>
            <a:endParaRPr lang="en-US" dirty="0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57955"/>
            <a:ext cx="2828925" cy="1619250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662" y="3905647"/>
            <a:ext cx="2707341" cy="2253435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237" y="4100729"/>
            <a:ext cx="3726543" cy="1863272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1967821"/>
            <a:ext cx="2619375" cy="1743075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012" y="1855476"/>
            <a:ext cx="28575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22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Kako zubar može pomoći?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 smtClean="0"/>
              <a:t>Kod zubara bi djeca trebala krenuti već sa 2 godine i ići na kontrolu svakih 6 mjeseci</a:t>
            </a:r>
          </a:p>
          <a:p>
            <a:r>
              <a:rPr lang="hr-HR" dirty="0" smtClean="0"/>
              <a:t>Zubar može pomoći savjetima, popraviti karijes bušenjem i brušenjem zuba te popraviti štetu izradom plombe</a:t>
            </a:r>
          </a:p>
          <a:p>
            <a:r>
              <a:rPr lang="hr-HR" dirty="0" smtClean="0"/>
              <a:t>Može zaštititi zubni vrat ukoliko se meso povuklo pa su zubi osjetljivi</a:t>
            </a:r>
          </a:p>
          <a:p>
            <a:r>
              <a:rPr lang="hr-HR" dirty="0" smtClean="0"/>
              <a:t>Zubar može uočiti krivi zagriz kod nekoga i stavljanjem </a:t>
            </a:r>
            <a:r>
              <a:rPr lang="hr-HR" dirty="0" err="1" smtClean="0"/>
              <a:t>aparatića</a:t>
            </a:r>
            <a:r>
              <a:rPr lang="hr-HR" dirty="0" smtClean="0"/>
              <a:t> ispraviti zube da se ne bi oštećivali prilikom žvakanja</a:t>
            </a:r>
          </a:p>
          <a:p>
            <a:r>
              <a:rPr lang="hr-HR" dirty="0" smtClean="0"/>
              <a:t>Ukoliko je potrebno može se izvaditi oboljeli zub, izraditi krunica, navlaka ili implantat da  se zamijeni zub koji nedostaje</a:t>
            </a:r>
          </a:p>
          <a:p>
            <a:r>
              <a:rPr lang="hr-HR" dirty="0" smtClean="0"/>
              <a:t>Ukoliko nedostaju svi zubi, zubar izrađuje zubalo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96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08849" y="834215"/>
            <a:ext cx="9601196" cy="1303867"/>
          </a:xfrm>
        </p:spPr>
        <p:txBody>
          <a:bodyPr/>
          <a:lstStyle/>
          <a:p>
            <a:r>
              <a:rPr lang="hr-HR" dirty="0" smtClean="0"/>
              <a:t>Plomba, </a:t>
            </a:r>
            <a:r>
              <a:rPr lang="hr-HR" dirty="0" err="1" smtClean="0"/>
              <a:t>aparatić</a:t>
            </a:r>
            <a:r>
              <a:rPr lang="hr-HR" dirty="0" smtClean="0"/>
              <a:t>, most, zubna proteza</a:t>
            </a:r>
            <a:endParaRPr lang="en-US" dirty="0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29400" y="2456971"/>
            <a:ext cx="2803631" cy="1677386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332" y="2457793"/>
            <a:ext cx="2389092" cy="1798737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4256530"/>
            <a:ext cx="2927351" cy="1951567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4291" y="4453245"/>
            <a:ext cx="2933175" cy="164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60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Što je važno znati?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dirty="0" smtClean="0"/>
              <a:t>Zubi su jako važni jer bez njih ne možemo pravilno sažvakati i probaviti hranu</a:t>
            </a:r>
          </a:p>
          <a:p>
            <a:r>
              <a:rPr lang="hr-HR" dirty="0" smtClean="0"/>
              <a:t>Lijepi osmijeh nam pomaže u komunikaciji i nedostatak zuba nas u tome ograničava, zbog toga možemo biti izloženi podsmijehu i ruganju</a:t>
            </a:r>
          </a:p>
          <a:p>
            <a:r>
              <a:rPr lang="hr-HR" dirty="0" smtClean="0"/>
              <a:t>Ukoliko netko rano izgubi zube i ne žvače hranu, osim što mu može biti sužen izbor hrane koju jede, mogu mu nedostajati neke hranjive tvari i vitamini</a:t>
            </a:r>
          </a:p>
          <a:p>
            <a:r>
              <a:rPr lang="hr-HR" dirty="0" smtClean="0"/>
              <a:t>Zbog manje žvakanja dolazi i do slabe prokrvljenosti u mozgu pa i mentalne i kognitivne sposobnosti ranije propadaju.</a:t>
            </a:r>
          </a:p>
          <a:p>
            <a:endParaRPr lang="hr-H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4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 najvažnije…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Važno je znati da zube treba prati!</a:t>
            </a:r>
          </a:p>
          <a:p>
            <a:r>
              <a:rPr lang="hr-HR" dirty="0" smtClean="0"/>
              <a:t>Izvor:</a:t>
            </a:r>
          </a:p>
          <a:p>
            <a:r>
              <a:rPr lang="hr-HR" dirty="0" smtClean="0"/>
              <a:t>Iskustvo</a:t>
            </a:r>
          </a:p>
          <a:p>
            <a:r>
              <a:rPr lang="hr-HR" dirty="0" smtClean="0"/>
              <a:t>https://www.adiva.hr/zdravlje/oralno-zdravlje/mlijecni-i-trajni-zubi-kod-djece-koja-im-je-uloga-i-kako-ih-njegovati/</a:t>
            </a:r>
          </a:p>
          <a:p>
            <a:endParaRPr lang="hr-HR" dirty="0" smtClean="0"/>
          </a:p>
          <a:p>
            <a:endParaRPr lang="hr-HR" dirty="0"/>
          </a:p>
          <a:p>
            <a:endParaRPr lang="hr-HR" dirty="0" smtClean="0"/>
          </a:p>
          <a:p>
            <a:endParaRPr lang="en-US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2"/>
          <a:srcRect l="47964" t="11524" r="1816"/>
          <a:stretch/>
        </p:blipFill>
        <p:spPr>
          <a:xfrm>
            <a:off x="8283387" y="1371601"/>
            <a:ext cx="2416387" cy="239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2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ski">
  <a:themeElements>
    <a:clrScheme name="Organski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ski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ski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128</TotalTime>
  <Words>841</Words>
  <Application>Microsoft Office PowerPoint</Application>
  <PresentationFormat>Široki zaslon</PresentationFormat>
  <Paragraphs>54</Paragraphs>
  <Slides>16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16</vt:i4>
      </vt:variant>
    </vt:vector>
  </HeadingPairs>
  <TitlesOfParts>
    <vt:vector size="19" baseType="lpstr">
      <vt:lpstr>Arial</vt:lpstr>
      <vt:lpstr>Garamond</vt:lpstr>
      <vt:lpstr>Organski</vt:lpstr>
      <vt:lpstr>Oralno zdravlje </vt:lpstr>
      <vt:lpstr>Mliječni zubi</vt:lpstr>
      <vt:lpstr>Anatomija mliječnih zubi</vt:lpstr>
      <vt:lpstr>Opasnosti za mliječne zube</vt:lpstr>
      <vt:lpstr>Karijes bočice</vt:lpstr>
      <vt:lpstr>Briga za zube u dojenačkoj i dječjoj ranoj dobi</vt:lpstr>
      <vt:lpstr>Igra s četkicom može biti korisna, ali pod nadzorom</vt:lpstr>
      <vt:lpstr>Kako djeluje Haradent</vt:lpstr>
      <vt:lpstr>Njega trajnih zuba</vt:lpstr>
      <vt:lpstr>Proizvodi za njegu usne šupljine i zubiju</vt:lpstr>
      <vt:lpstr>Bolesti usne šupljine</vt:lpstr>
      <vt:lpstr>Karijes, krivi zubi, paradontoza, granulom</vt:lpstr>
      <vt:lpstr>Kako zubar može pomoći?</vt:lpstr>
      <vt:lpstr>Plomba, aparatić, most, zubna proteza</vt:lpstr>
      <vt:lpstr>Što je važno znati?</vt:lpstr>
      <vt:lpstr>I najvažnije…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Oralno zdravlje</dc:title>
  <dc:creator>Laura Trstenjak</dc:creator>
  <cp:lastModifiedBy>Laura Trstenjak</cp:lastModifiedBy>
  <cp:revision>16</cp:revision>
  <dcterms:created xsi:type="dcterms:W3CDTF">2022-03-21T18:55:28Z</dcterms:created>
  <dcterms:modified xsi:type="dcterms:W3CDTF">2022-03-21T21:05:12Z</dcterms:modified>
</cp:coreProperties>
</file>