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65" r:id="rId8"/>
    <p:sldId id="261" r:id="rId9"/>
    <p:sldId id="258" r:id="rId10"/>
    <p:sldId id="26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10" y="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U2op8EmCCY" TargetMode="External"/><Relationship Id="rId2" Type="http://schemas.openxmlformats.org/officeDocument/2006/relationships/hyperlink" Target="https://www.youtube.com/watch?v=0NtoL5mfizc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E95DAFF-E7C2-4F0C-B32B-AB25A1E662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627464"/>
            <a:ext cx="7766936" cy="1300294"/>
          </a:xfrm>
        </p:spPr>
        <p:txBody>
          <a:bodyPr/>
          <a:lstStyle/>
          <a:p>
            <a:pPr algn="ctr"/>
            <a:r>
              <a:rPr lang="hr-HR" dirty="0"/>
              <a:t>Dan planeta zemlje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F1F71A0-A139-4FCF-B7AC-516595B92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238150"/>
            <a:ext cx="7766936" cy="2558643"/>
          </a:xfrm>
        </p:spPr>
        <p:txBody>
          <a:bodyPr>
            <a:normAutofit/>
          </a:bodyPr>
          <a:lstStyle/>
          <a:p>
            <a:pPr algn="ctr"/>
            <a:r>
              <a:rPr lang="hr-HR" sz="3600" dirty="0">
                <a:solidFill>
                  <a:schemeClr val="accent1"/>
                </a:solidFill>
              </a:rPr>
              <a:t>22. travnja 2023. godine </a:t>
            </a:r>
          </a:p>
          <a:p>
            <a:pPr algn="ctr"/>
            <a:endParaRPr lang="hr-HR" sz="3600" dirty="0">
              <a:solidFill>
                <a:schemeClr val="accent1"/>
              </a:solidFill>
            </a:endParaRPr>
          </a:p>
          <a:p>
            <a:r>
              <a:rPr lang="hr-HR" sz="3600" dirty="0">
                <a:solidFill>
                  <a:schemeClr val="accent1"/>
                </a:solidFill>
              </a:rPr>
              <a:t>                     </a:t>
            </a:r>
            <a:r>
              <a:rPr lang="hr-HR" sz="2200" dirty="0">
                <a:solidFill>
                  <a:schemeClr val="tx1"/>
                </a:solidFill>
              </a:rPr>
              <a:t>Borna Kovačić, 6.b</a:t>
            </a:r>
          </a:p>
        </p:txBody>
      </p:sp>
    </p:spTree>
    <p:extLst>
      <p:ext uri="{BB962C8B-B14F-4D97-AF65-F5344CB8AC3E}">
        <p14:creationId xmlns:p14="http://schemas.microsoft.com/office/powerpoint/2010/main" val="2018767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17F7D3-5FD0-4D91-95D1-5E7D7837B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76712"/>
            <a:ext cx="8596668" cy="1320800"/>
          </a:xfrm>
        </p:spPr>
        <p:txBody>
          <a:bodyPr>
            <a:normAutofit/>
          </a:bodyPr>
          <a:lstStyle/>
          <a:p>
            <a:r>
              <a:rPr lang="hr-HR" sz="2000" dirty="0">
                <a:solidFill>
                  <a:schemeClr val="tx1"/>
                </a:solidFill>
              </a:rPr>
              <a:t>Dan Planeta Zemlje se obilježava diljem svijeta 22. travnja s ciljem uključivanja stanovništva u proces usmjeren na zaštitu prirodnih resursa našeg planeta,</a:t>
            </a:r>
            <a:r>
              <a:rPr lang="hr-HR" sz="2000" dirty="0"/>
              <a:t> </a:t>
            </a:r>
            <a:r>
              <a:rPr lang="hr-HR" sz="2000" dirty="0">
                <a:solidFill>
                  <a:schemeClr val="tx1"/>
                </a:solidFill>
              </a:rPr>
              <a:t>kako bi se jačala svijest ljudi prema prirodnom okolišu.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64D8BC0-E907-4622-AB62-9C9614E2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986945" cy="388077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sz="8000" dirty="0">
                <a:solidFill>
                  <a:schemeClr val="tx1"/>
                </a:solidFill>
              </a:rPr>
              <a:t>Različitim događanjima i akcijama nastoji se skrenuti pozornost ljudi na opasnost koja prijeti životu na Zemlji zbog porasta globalnog onečišćenja, te ih potaknuti da osvijeste problem zagađenja okoliša.</a:t>
            </a:r>
          </a:p>
          <a:p>
            <a:pPr marL="0" indent="0">
              <a:buNone/>
            </a:pPr>
            <a:endParaRPr lang="hr-HR" sz="8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hr-HR" sz="8000" dirty="0">
                <a:solidFill>
                  <a:schemeClr val="tx1"/>
                </a:solidFill>
              </a:rPr>
              <a:t>Ideja obilježavanja Dana planeta Zemlje prvi je put predstavljena 1969. godine, no službeno se obilježava od 1992. kada je na Konferenciji Ujedinjenih naroda (UN) o okolišu i razvoju u Rio de Janeiru usklađen dalekosežni program za promicanje održivog razvoja. </a:t>
            </a:r>
          </a:p>
          <a:p>
            <a:pPr marL="0" indent="0">
              <a:buNone/>
            </a:pPr>
            <a:endParaRPr lang="hr-HR" sz="8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sz="8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U Hrvatskoj se Dan planeta Zemlje organizirano obilježava već 50 godina, a svake godine ima svoj slogan i cilj. </a:t>
            </a:r>
          </a:p>
          <a:p>
            <a:pPr marL="0" indent="0">
              <a:buNone/>
            </a:pPr>
            <a:r>
              <a:rPr lang="hr-HR" dirty="0"/>
              <a:t>Ovogodišnji slogan jest: </a:t>
            </a:r>
          </a:p>
          <a:p>
            <a:pPr marL="0" indent="0">
              <a:buNone/>
            </a:pPr>
            <a:r>
              <a:rPr lang="hr-HR" dirty="0"/>
              <a:t>"Djelovanje u borbi protiv klimatskih promjena i ublažavanju njihovih posljedica".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Planet Zemlja treći je do Sunca, a star je 4,5 milijardi godina. Ukupno stanovništvo zemlje je 7,6 milijardi ljudi.</a:t>
            </a:r>
            <a:br>
              <a:rPr lang="hr-HR" dirty="0"/>
            </a:br>
            <a:br>
              <a:rPr lang="hr-HR" dirty="0"/>
            </a:br>
            <a:endParaRPr lang="hr-HR" dirty="0"/>
          </a:p>
        </p:txBody>
      </p:sp>
      <p:pic>
        <p:nvPicPr>
          <p:cNvPr id="1028" name="Picture 4" descr="Vidi izvornu sliku">
            <a:extLst>
              <a:ext uri="{FF2B5EF4-FFF2-40B4-BE49-F238E27FC236}">
                <a16:creationId xmlns:a16="http://schemas.microsoft.com/office/drawing/2014/main" id="{2DEBD1C1-1BC1-49EC-84A8-5CDE93116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117" y="2551493"/>
            <a:ext cx="4502279" cy="362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14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C206A6-4B79-4BDB-A0C5-081822C7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2000" dirty="0">
                <a:solidFill>
                  <a:schemeClr val="tx1"/>
                </a:solidFill>
              </a:rPr>
              <a:t>Godine 2009. Opća skupština UN-a je 22.travnja proglasila međunarodnim Danom planeta Zemlje, koji je prvi put obilježen 22. travnja 1970. na sveučilištima SAD-a. </a:t>
            </a:r>
            <a:br>
              <a:rPr lang="hr-HR" sz="2000" dirty="0">
                <a:solidFill>
                  <a:schemeClr val="tx1"/>
                </a:solidFill>
              </a:rPr>
            </a:br>
            <a:br>
              <a:rPr lang="hr-HR" sz="2000" dirty="0">
                <a:solidFill>
                  <a:schemeClr val="tx1"/>
                </a:solidFill>
              </a:rPr>
            </a:br>
            <a:br>
              <a:rPr lang="hr-HR" sz="2000" dirty="0">
                <a:solidFill>
                  <a:schemeClr val="tx1"/>
                </a:solidFill>
              </a:rPr>
            </a:br>
            <a:r>
              <a:rPr lang="hr-HR" sz="2000" dirty="0">
                <a:solidFill>
                  <a:schemeClr val="tx1"/>
                </a:solidFill>
              </a:rPr>
              <a:t>Danas se obilježava u 190 zemalja svijeta, a u Hrvatskoj se obilježava od 1990. godine, uz značajan angažman udruga za zaštitu okoliša i prirode.</a:t>
            </a:r>
            <a:br>
              <a:rPr lang="hr-HR" sz="2000" dirty="0">
                <a:solidFill>
                  <a:schemeClr val="tx1"/>
                </a:solidFill>
              </a:rPr>
            </a:br>
            <a:endParaRPr lang="hr-HR" sz="2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ZAŠTITIMO NAŠE VRSTE' : Danas se obilježava Dan planeta Zemlje / Zagorje.com">
            <a:extLst>
              <a:ext uri="{FF2B5EF4-FFF2-40B4-BE49-F238E27FC236}">
                <a16:creationId xmlns:a16="http://schemas.microsoft.com/office/drawing/2014/main" id="{741C63B4-A819-4FBD-A6DE-6318B3A44A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465" y="3087149"/>
            <a:ext cx="5049322" cy="329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71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5A51140-3A1F-4F20-922C-D5FFD1EF6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i="1" dirty="0"/>
              <a:t>"Ne </a:t>
            </a:r>
            <a:r>
              <a:rPr lang="it-IT" i="1" dirty="0" err="1"/>
              <a:t>pitajm</a:t>
            </a:r>
            <a:r>
              <a:rPr lang="hr-HR" i="1" dirty="0"/>
              <a:t>o</a:t>
            </a:r>
            <a:r>
              <a:rPr lang="it-IT" i="1" dirty="0"/>
              <a:t> </a:t>
            </a:r>
            <a:r>
              <a:rPr lang="it-IT" i="1" dirty="0" err="1"/>
              <a:t>št</a:t>
            </a:r>
            <a:r>
              <a:rPr lang="hr-HR" i="1" dirty="0"/>
              <a:t>o</a:t>
            </a:r>
            <a:r>
              <a:rPr lang="it-IT" i="1" dirty="0"/>
              <a:t> </a:t>
            </a:r>
            <a:r>
              <a:rPr lang="it-IT" i="1" dirty="0" err="1"/>
              <a:t>plane</a:t>
            </a:r>
            <a:r>
              <a:rPr lang="hr-HR" i="1" dirty="0"/>
              <a:t>t</a:t>
            </a:r>
            <a:r>
              <a:rPr lang="it-IT" i="1" dirty="0"/>
              <a:t> </a:t>
            </a:r>
            <a:r>
              <a:rPr lang="it-IT" i="1" dirty="0" err="1"/>
              <a:t>mož</a:t>
            </a:r>
            <a:r>
              <a:rPr lang="hr-HR" i="1" dirty="0"/>
              <a:t>e</a:t>
            </a:r>
            <a:r>
              <a:rPr lang="it-IT" i="1" dirty="0"/>
              <a:t> dati nama, nego </a:t>
            </a:r>
            <a:r>
              <a:rPr lang="it-IT" i="1" dirty="0" err="1"/>
              <a:t>št</a:t>
            </a:r>
            <a:r>
              <a:rPr lang="hr-HR" i="1" dirty="0"/>
              <a:t>o</a:t>
            </a:r>
            <a:r>
              <a:rPr lang="it-IT" i="1" dirty="0"/>
              <a:t> mi </a:t>
            </a:r>
            <a:r>
              <a:rPr lang="it-IT" i="1" dirty="0" err="1"/>
              <a:t>možem</a:t>
            </a:r>
            <a:r>
              <a:rPr lang="hr-HR" i="1" dirty="0"/>
              <a:t>o</a:t>
            </a:r>
            <a:r>
              <a:rPr lang="it-IT" i="1" dirty="0"/>
              <a:t> dati </a:t>
            </a:r>
            <a:r>
              <a:rPr lang="it-IT" i="1" dirty="0" err="1"/>
              <a:t>planetu</a:t>
            </a:r>
            <a:r>
              <a:rPr lang="hr-HR" i="1" dirty="0"/>
              <a:t>!</a:t>
            </a:r>
            <a:r>
              <a:rPr lang="it-IT" i="1" dirty="0"/>
              <a:t>„</a:t>
            </a:r>
            <a:br>
              <a:rPr lang="it-IT" i="1" dirty="0"/>
            </a:br>
            <a:endParaRPr lang="hr-HR" i="1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678E1B2-E215-4D0C-A0C6-E1CB76BC4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5933191" cy="433249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hr-HR" sz="9600" b="1" dirty="0">
                <a:solidFill>
                  <a:srgbClr val="FF0000"/>
                </a:solidFill>
              </a:rPr>
              <a:t>Sedam načina kako i vi možete spasiti planet:</a:t>
            </a:r>
          </a:p>
          <a:p>
            <a:pPr marL="0" indent="0">
              <a:buNone/>
            </a:pPr>
            <a:r>
              <a:rPr lang="hr-HR" sz="8000" b="1" dirty="0">
                <a:solidFill>
                  <a:schemeClr val="tx1"/>
                </a:solidFill>
              </a:rPr>
              <a:t>1. Reciklirajte</a:t>
            </a:r>
          </a:p>
          <a:p>
            <a:pPr marL="0" indent="0">
              <a:buNone/>
            </a:pPr>
            <a:r>
              <a:rPr lang="hr-HR" sz="8000" dirty="0">
                <a:solidFill>
                  <a:schemeClr val="tx1"/>
                </a:solidFill>
              </a:rPr>
              <a:t>Minuta za razvrstavanje stakla, plastike, papira, metala i </a:t>
            </a:r>
            <a:r>
              <a:rPr lang="hr-HR" sz="8000" dirty="0" err="1">
                <a:solidFill>
                  <a:schemeClr val="tx1"/>
                </a:solidFill>
              </a:rPr>
              <a:t>biootpada</a:t>
            </a:r>
            <a:r>
              <a:rPr lang="hr-HR" sz="8000" dirty="0">
                <a:solidFill>
                  <a:schemeClr val="tx1"/>
                </a:solidFill>
              </a:rPr>
              <a:t> dovodi do smanjenja onečišćenja zraka, očuvanja sirovina i štednje energije. Nastaju novi reciklirani proizvodi koji se mogu ponovno iskoristiti.</a:t>
            </a:r>
          </a:p>
          <a:p>
            <a:pPr marL="0" indent="0">
              <a:buNone/>
            </a:pPr>
            <a:r>
              <a:rPr lang="hr-HR" sz="8000" b="1" dirty="0">
                <a:solidFill>
                  <a:schemeClr val="tx1"/>
                </a:solidFill>
              </a:rPr>
              <a:t>2. Malo </a:t>
            </a:r>
            <a:r>
              <a:rPr lang="hr-HR" sz="8000" b="1">
                <a:solidFill>
                  <a:schemeClr val="tx1"/>
                </a:solidFill>
              </a:rPr>
              <a:t>više salate</a:t>
            </a:r>
            <a:endParaRPr lang="hr-HR" sz="8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hr-HR" sz="8000" dirty="0">
                <a:solidFill>
                  <a:schemeClr val="tx1"/>
                </a:solidFill>
              </a:rPr>
              <a:t>Jeste li znali da je za proizvodnju jednog kilograma pšenice potrebno 150 litara vode, a za jedan kilogram mesa čak 15.000 litara vode? Polovica ukupne svjetske proizvodnje vode troši se zbog masovnog uzgoja stoke. Uvedite </a:t>
            </a:r>
            <a:r>
              <a:rPr lang="hr-HR" sz="8000" dirty="0" err="1">
                <a:solidFill>
                  <a:schemeClr val="tx1"/>
                </a:solidFill>
              </a:rPr>
              <a:t>vegeterijanski</a:t>
            </a:r>
            <a:r>
              <a:rPr lang="hr-HR" sz="8000" dirty="0">
                <a:solidFill>
                  <a:schemeClr val="tx1"/>
                </a:solidFill>
              </a:rPr>
              <a:t> meni barem nekoliko puta tjedno, ako već ne zbog etičkih i moralnih razloga, onda radi vašeg zdravlja.</a:t>
            </a:r>
          </a:p>
        </p:txBody>
      </p:sp>
      <p:pic>
        <p:nvPicPr>
          <p:cNvPr id="2052" name="Picture 4" descr="Vidi izvornu sliku">
            <a:extLst>
              <a:ext uri="{FF2B5EF4-FFF2-40B4-BE49-F238E27FC236}">
                <a16:creationId xmlns:a16="http://schemas.microsoft.com/office/drawing/2014/main" id="{05AD7955-3A4A-42D4-89F9-9AF60A64C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972" y="1747882"/>
            <a:ext cx="3529756" cy="235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zultat slike za povrće ">
            <a:extLst>
              <a:ext uri="{FF2B5EF4-FFF2-40B4-BE49-F238E27FC236}">
                <a16:creationId xmlns:a16="http://schemas.microsoft.com/office/drawing/2014/main" id="{3ADE5837-034E-4200-A554-8D6DCD59D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449" y="4348817"/>
            <a:ext cx="3320448" cy="199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654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2EE232-D498-4859-B999-4985B69AB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29268"/>
            <a:ext cx="5925579" cy="3285718"/>
          </a:xfrm>
        </p:spPr>
        <p:txBody>
          <a:bodyPr/>
          <a:lstStyle/>
          <a:p>
            <a:pPr algn="l"/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b="1" dirty="0">
                <a:solidFill>
                  <a:schemeClr val="tx1"/>
                </a:solidFill>
              </a:rPr>
            </a:br>
            <a:r>
              <a:rPr lang="hr-HR" sz="2000" b="1" dirty="0">
                <a:solidFill>
                  <a:schemeClr val="tx1"/>
                </a:solidFill>
              </a:rPr>
              <a:t>3. LED-svjetiljke</a:t>
            </a: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dirty="0">
                <a:solidFill>
                  <a:schemeClr val="tx1"/>
                </a:solidFill>
              </a:rPr>
            </a:br>
            <a:r>
              <a:rPr lang="hr-HR" sz="2000" dirty="0">
                <a:solidFill>
                  <a:schemeClr val="tx1"/>
                </a:solidFill>
              </a:rPr>
              <a:t>Za učenje možete koristiti LED-svjetiljke ili žarulje. Svjetlost je LED-svjetiljki kvalitetnija je, jer ne sadrži infracrveni spektar koji je štetan za oči i kožu. Potrošnja energije koju koristi LED-rasvjeta smanjena je na najmanje 50 posto u usporedbi s ostalim tehnologijama rasvjete i te su svjetiljke ekološki prihvatljive.</a:t>
            </a:r>
            <a:br>
              <a:rPr lang="hr-HR" dirty="0">
                <a:solidFill>
                  <a:schemeClr val="tx1"/>
                </a:solidFill>
              </a:rPr>
            </a:br>
            <a:endParaRPr lang="hr-HR" sz="2000" dirty="0">
              <a:solidFill>
                <a:schemeClr val="tx1"/>
              </a:solidFill>
            </a:endParaRP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269FE1E-B8DE-4BA9-BEE0-8A168A6AAF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8407" y="3514987"/>
            <a:ext cx="5788404" cy="4160940"/>
          </a:xfrm>
        </p:spPr>
        <p:txBody>
          <a:bodyPr>
            <a:noAutofit/>
          </a:bodyPr>
          <a:lstStyle/>
          <a:p>
            <a:pPr algn="l"/>
            <a:r>
              <a:rPr lang="hr-HR" sz="2000" b="1" dirty="0">
                <a:solidFill>
                  <a:schemeClr val="tx1"/>
                </a:solidFill>
              </a:rPr>
              <a:t>4. Vlastita bočica</a:t>
            </a:r>
          </a:p>
          <a:p>
            <a:pPr algn="l"/>
            <a:r>
              <a:rPr lang="hr-HR" sz="2000" dirty="0">
                <a:solidFill>
                  <a:schemeClr val="tx1"/>
                </a:solidFill>
              </a:rPr>
              <a:t>Ekološki i zdravstveno najprihvatljivije je koristiti staklene bočice. Plastika se teže razgrađuje od stakla i može sadržavati opasni BPA  koji pod utjecajem svjetla ili topline prelazi u tekućinu koju pijemo, a plastične bočice najčešći su otpad u oceanima svijeta.</a:t>
            </a:r>
          </a:p>
          <a:p>
            <a:pPr algn="l"/>
            <a:endParaRPr lang="hr-HR" sz="2000" dirty="0">
              <a:solidFill>
                <a:schemeClr val="tx1"/>
              </a:solidFill>
            </a:endParaRPr>
          </a:p>
          <a:p>
            <a:pPr algn="l"/>
            <a:endParaRPr lang="hr-HR" sz="2000" dirty="0">
              <a:solidFill>
                <a:schemeClr val="tx1"/>
              </a:solidFill>
            </a:endParaRPr>
          </a:p>
        </p:txBody>
      </p:sp>
      <p:pic>
        <p:nvPicPr>
          <p:cNvPr id="3074" name="Picture 2" descr="Vidi izvornu sliku">
            <a:extLst>
              <a:ext uri="{FF2B5EF4-FFF2-40B4-BE49-F238E27FC236}">
                <a16:creationId xmlns:a16="http://schemas.microsoft.com/office/drawing/2014/main" id="{0B97B8EB-45FD-4608-9BE1-847850617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929" y="749384"/>
            <a:ext cx="3811628" cy="267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idi izvornu sliku">
            <a:extLst>
              <a:ext uri="{FF2B5EF4-FFF2-40B4-BE49-F238E27FC236}">
                <a16:creationId xmlns:a16="http://schemas.microsoft.com/office/drawing/2014/main" id="{B1EEBBD5-597E-494F-BE03-AFCAA2405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933" y="3816991"/>
            <a:ext cx="3887619" cy="25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525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56904FE-FBB0-4236-8038-EC7A19096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84" y="634766"/>
            <a:ext cx="5654180" cy="3475840"/>
          </a:xfrm>
        </p:spPr>
        <p:txBody>
          <a:bodyPr>
            <a:normAutofit fontScale="90000"/>
          </a:bodyPr>
          <a:lstStyle/>
          <a:p>
            <a:r>
              <a:rPr lang="hr-HR" sz="2200" b="1" dirty="0">
                <a:solidFill>
                  <a:schemeClr val="tx1"/>
                </a:solidFill>
              </a:rPr>
              <a:t>5. Platnene vrećice</a:t>
            </a:r>
            <a:br>
              <a:rPr lang="hr-HR" sz="2200" b="1" dirty="0">
                <a:solidFill>
                  <a:schemeClr val="tx1"/>
                </a:solidFill>
              </a:rPr>
            </a:br>
            <a:br>
              <a:rPr lang="hr-HR" sz="2200" dirty="0">
                <a:solidFill>
                  <a:schemeClr val="tx1"/>
                </a:solidFill>
              </a:rPr>
            </a:br>
            <a:r>
              <a:rPr lang="hr-HR" sz="2200" dirty="0">
                <a:solidFill>
                  <a:schemeClr val="tx1"/>
                </a:solidFill>
              </a:rPr>
              <a:t>Svaki puta kada odbijemo kupiti plastičnu vrećicu učinili smo dobro djelo. Proizvodnja plastičnih vrećica generira potrošnju velikih količina vode i nafte. Plastične vrećice u morima razaraju staništa. Od plastike ugiba oko milijun riba, kornjača, sisavaca i ptica svake godine.</a:t>
            </a:r>
            <a:br>
              <a:rPr lang="hr-HR" sz="2200" dirty="0">
                <a:solidFill>
                  <a:schemeClr val="tx1"/>
                </a:solidFill>
              </a:rPr>
            </a:br>
            <a:r>
              <a:rPr lang="hr-HR" sz="2200" dirty="0">
                <a:solidFill>
                  <a:schemeClr val="tx1"/>
                </a:solidFill>
              </a:rPr>
              <a:t>Najbolje je koristiti platnene, pamučne i reciklirane vrećice.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BB03222-F531-4F24-9454-411F05D54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284" y="4320330"/>
            <a:ext cx="5410899" cy="25376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b="1" dirty="0">
                <a:solidFill>
                  <a:schemeClr val="tx1"/>
                </a:solidFill>
              </a:rPr>
              <a:t>6. </a:t>
            </a:r>
            <a:r>
              <a:rPr lang="hr-HR" b="1" dirty="0" err="1">
                <a:solidFill>
                  <a:schemeClr val="tx1"/>
                </a:solidFill>
              </a:rPr>
              <a:t>Punjive</a:t>
            </a:r>
            <a:r>
              <a:rPr lang="hr-HR" b="1" dirty="0">
                <a:solidFill>
                  <a:schemeClr val="tx1"/>
                </a:solidFill>
              </a:rPr>
              <a:t> baterije</a:t>
            </a:r>
          </a:p>
          <a:p>
            <a:pPr marL="0" indent="0">
              <a:buNone/>
            </a:pPr>
            <a:r>
              <a:rPr lang="hr-HR" dirty="0" err="1">
                <a:solidFill>
                  <a:schemeClr val="tx1"/>
                </a:solidFill>
              </a:rPr>
              <a:t>Punjive</a:t>
            </a:r>
            <a:r>
              <a:rPr lang="hr-HR" dirty="0">
                <a:solidFill>
                  <a:schemeClr val="tx1"/>
                </a:solidFill>
              </a:rPr>
              <a:t> baterije imaju 28 puta manji utjecaj na globalno zatopljenje, 30 puta manji utjecaj na zagađenje zraka i 12 puta manji na zagađenje vode, a i lakše ih je reciklirati od običnih pa imaju minimalan utjecaj na okoliš. Obične svakako treba reciklirati jer sadrže olovo i živu. Toplomjere bi također trebalo reciklirati. Kutije za recikliranje mogu se pronaći u trgovačkim centrima.</a:t>
            </a:r>
          </a:p>
          <a:p>
            <a:pPr marL="0" indent="0">
              <a:buNone/>
            </a:pPr>
            <a:endParaRPr lang="hr-HR" sz="2000" dirty="0"/>
          </a:p>
        </p:txBody>
      </p:sp>
      <p:pic>
        <p:nvPicPr>
          <p:cNvPr id="4098" name="Picture 2" descr="Vidi izvornu sliku">
            <a:extLst>
              <a:ext uri="{FF2B5EF4-FFF2-40B4-BE49-F238E27FC236}">
                <a16:creationId xmlns:a16="http://schemas.microsoft.com/office/drawing/2014/main" id="{2FC371A4-D752-48A1-A802-FA36D36FD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744" y="995092"/>
            <a:ext cx="3599029" cy="243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idi izvornu sliku">
            <a:extLst>
              <a:ext uri="{FF2B5EF4-FFF2-40B4-BE49-F238E27FC236}">
                <a16:creationId xmlns:a16="http://schemas.microsoft.com/office/drawing/2014/main" id="{ABE23281-1B43-4FA7-8850-A74659774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709" y="4244830"/>
            <a:ext cx="3256327" cy="244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695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D3BAEE-4AC9-491F-86BA-6CF78678C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4590952" cy="2410437"/>
          </a:xfrm>
        </p:spPr>
        <p:txBody>
          <a:bodyPr>
            <a:noAutofit/>
          </a:bodyPr>
          <a:lstStyle/>
          <a:p>
            <a:r>
              <a:rPr lang="hr-HR" sz="2000" b="1" dirty="0">
                <a:solidFill>
                  <a:schemeClr val="tx1"/>
                </a:solidFill>
              </a:rPr>
              <a:t>7. Vožnja biciklom po gradu</a:t>
            </a:r>
            <a:br>
              <a:rPr lang="hr-HR" sz="2000" b="1" dirty="0">
                <a:solidFill>
                  <a:schemeClr val="tx1"/>
                </a:solidFill>
              </a:rPr>
            </a:br>
            <a:br>
              <a:rPr lang="hr-HR" sz="2000" dirty="0">
                <a:solidFill>
                  <a:schemeClr val="tx1"/>
                </a:solidFill>
              </a:rPr>
            </a:br>
            <a:r>
              <a:rPr lang="hr-HR" sz="2000" dirty="0">
                <a:solidFill>
                  <a:schemeClr val="tx1"/>
                </a:solidFill>
              </a:rPr>
              <a:t>Ako vozimo bicikl, možemo izbjeći prometne gužve, istražiti skrivene ulice, te smo ujedno društveno odgovorniji i radimo dobro djelo za kakvoću zraka i zaštitu okoliša. </a:t>
            </a:r>
          </a:p>
        </p:txBody>
      </p:sp>
      <p:pic>
        <p:nvPicPr>
          <p:cNvPr id="5124" name="Picture 4" descr="Vidi izvornu sliku">
            <a:extLst>
              <a:ext uri="{FF2B5EF4-FFF2-40B4-BE49-F238E27FC236}">
                <a16:creationId xmlns:a16="http://schemas.microsoft.com/office/drawing/2014/main" id="{EB432F68-8E9D-4D96-8E26-127D9909E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128" y="528507"/>
            <a:ext cx="3638026" cy="22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Vidi pojedinosti povezane slike">
            <a:extLst>
              <a:ext uri="{FF2B5EF4-FFF2-40B4-BE49-F238E27FC236}">
                <a16:creationId xmlns:a16="http://schemas.microsoft.com/office/drawing/2014/main" id="{9D3CD065-F309-4771-828C-838BD9BA67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312" y="3429000"/>
            <a:ext cx="2994870" cy="299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Vidi pojedinosti povezane slike">
            <a:extLst>
              <a:ext uri="{FF2B5EF4-FFF2-40B4-BE49-F238E27FC236}">
                <a16:creationId xmlns:a16="http://schemas.microsoft.com/office/drawing/2014/main" id="{36A4B1AF-58CD-4FF2-9A41-7BD8E83D3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896" y="3258251"/>
            <a:ext cx="14097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241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3F5CB7B-4266-40EA-AB7B-4B95011A6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469914"/>
            <a:ext cx="7766936" cy="2422758"/>
          </a:xfrm>
        </p:spPr>
        <p:txBody>
          <a:bodyPr/>
          <a:lstStyle/>
          <a:p>
            <a:pPr algn="ctr"/>
            <a:r>
              <a:rPr lang="hr-HR" sz="2800" i="1" dirty="0"/>
              <a:t>Zemlja je naša kuća i naš dom i za nju smo </a:t>
            </a:r>
            <a:r>
              <a:rPr lang="hr-HR" sz="2800" i="1"/>
              <a:t>svi mi  </a:t>
            </a:r>
            <a:r>
              <a:rPr lang="hr-HR" sz="2800" i="1" dirty="0"/>
              <a:t>i mali i veliki, odgovorni. </a:t>
            </a:r>
            <a:br>
              <a:rPr lang="hr-HR" sz="2800" i="1" dirty="0"/>
            </a:br>
            <a:br>
              <a:rPr lang="hr-HR" sz="2800" dirty="0"/>
            </a:br>
            <a:r>
              <a:rPr lang="hr-HR" sz="2800" i="1" dirty="0"/>
              <a:t>Dužni smo o njoj brinuti i čuvati je. </a:t>
            </a:r>
            <a:endParaRPr lang="hr-HR" sz="2800" dirty="0"/>
          </a:p>
        </p:txBody>
      </p:sp>
      <p:pic>
        <p:nvPicPr>
          <p:cNvPr id="2050" name="Picture 2" descr="Dan planete Zemlje! - Zanimljivosti - Ringeraja.ba">
            <a:extLst>
              <a:ext uri="{FF2B5EF4-FFF2-40B4-BE49-F238E27FC236}">
                <a16:creationId xmlns:a16="http://schemas.microsoft.com/office/drawing/2014/main" id="{D8787F54-4A87-402A-BF52-E913789D1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374" y="3429000"/>
            <a:ext cx="2422758" cy="242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581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0D2B01-B395-4CB0-93E7-783B8F8E87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br>
              <a:rPr lang="hr-HR" sz="2000" dirty="0">
                <a:solidFill>
                  <a:schemeClr val="tx1"/>
                </a:solidFill>
              </a:rPr>
            </a:br>
            <a:br>
              <a:rPr lang="hr-HR" dirty="0"/>
            </a:br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1E3D28FC-D23E-4572-A154-F894A1B4A5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337" y="1022934"/>
            <a:ext cx="7766936" cy="4409501"/>
          </a:xfrm>
        </p:spPr>
        <p:txBody>
          <a:bodyPr/>
          <a:lstStyle/>
          <a:p>
            <a:pPr algn="l"/>
            <a:r>
              <a:rPr lang="hr-HR" dirty="0">
                <a:solidFill>
                  <a:schemeClr val="tx1"/>
                </a:solidFill>
              </a:rPr>
              <a:t>Video o recikliranju otpada</a:t>
            </a:r>
          </a:p>
          <a:p>
            <a:pPr algn="l"/>
            <a:r>
              <a:rPr lang="hr-HR" dirty="0">
                <a:solidFill>
                  <a:schemeClr val="tx1"/>
                </a:solidFill>
                <a:hlinkClick r:id="rId2"/>
              </a:rPr>
              <a:t>https://www.youtube.com/watch?v=0NtoL5mfizc</a:t>
            </a:r>
            <a:endParaRPr lang="hr-HR" dirty="0">
              <a:solidFill>
                <a:schemeClr val="tx1"/>
              </a:solidFill>
            </a:endParaRPr>
          </a:p>
          <a:p>
            <a:pPr algn="l"/>
            <a:endParaRPr lang="hr-HR" dirty="0">
              <a:solidFill>
                <a:schemeClr val="tx1"/>
              </a:solidFill>
            </a:endParaRPr>
          </a:p>
          <a:p>
            <a:pPr algn="l"/>
            <a:r>
              <a:rPr lang="hr-HR" dirty="0">
                <a:solidFill>
                  <a:schemeClr val="tx1"/>
                </a:solidFill>
              </a:rPr>
              <a:t>Recikliranje otpadnog tekstila </a:t>
            </a:r>
          </a:p>
          <a:p>
            <a:pPr algn="l"/>
            <a:r>
              <a:rPr lang="hr-HR" dirty="0"/>
              <a:t> </a:t>
            </a:r>
            <a:r>
              <a:rPr lang="hr-HR" dirty="0">
                <a:hlinkClick r:id="rId3"/>
              </a:rPr>
              <a:t>https://www.youtube.com/watch?v=tU2op8EmCCY</a:t>
            </a:r>
            <a:endParaRPr lang="hr-HR" dirty="0"/>
          </a:p>
          <a:p>
            <a:pPr algn="l"/>
            <a:endParaRPr lang="hr-H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895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A09BEA5-4BA3-4595-9075-501CA062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912066"/>
          </a:xfrm>
        </p:spPr>
        <p:txBody>
          <a:bodyPr/>
          <a:lstStyle/>
          <a:p>
            <a:pPr algn="ctr"/>
            <a:br>
              <a:rPr lang="hr-HR" dirty="0"/>
            </a:br>
            <a:br>
              <a:rPr lang="hr-HR" dirty="0"/>
            </a:br>
            <a:r>
              <a:rPr lang="hr-HR" dirty="0"/>
              <a:t>Hvala na pozornosti!   </a:t>
            </a:r>
            <a:br>
              <a:rPr lang="hr-HR" dirty="0"/>
            </a:br>
            <a:br>
              <a:rPr lang="hr-HR" dirty="0"/>
            </a:br>
            <a:br>
              <a:rPr lang="hr-HR" dirty="0"/>
            </a:br>
            <a:r>
              <a:rPr lang="hr-HR" dirty="0"/>
              <a:t>Razmislite o svojim postupcima!</a:t>
            </a:r>
          </a:p>
        </p:txBody>
      </p:sp>
      <p:pic>
        <p:nvPicPr>
          <p:cNvPr id="6146" name="Picture 2" descr="IT Recycling">
            <a:extLst>
              <a:ext uri="{FF2B5EF4-FFF2-40B4-BE49-F238E27FC236}">
                <a16:creationId xmlns:a16="http://schemas.microsoft.com/office/drawing/2014/main" id="{EFC05070-B150-4AE1-BCA9-471FF1F21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052" y="4007579"/>
            <a:ext cx="50958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361496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300</TotalTime>
  <Words>751</Words>
  <Application>Microsoft Office PowerPoint</Application>
  <PresentationFormat>Široki zaslon</PresentationFormat>
  <Paragraphs>54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Faseta</vt:lpstr>
      <vt:lpstr>Dan planeta zemlje</vt:lpstr>
      <vt:lpstr>Dan Planeta Zemlje se obilježava diljem svijeta 22. travnja s ciljem uključivanja stanovništva u proces usmjeren na zaštitu prirodnih resursa našeg planeta, kako bi se jačala svijest ljudi prema prirodnom okolišu.</vt:lpstr>
      <vt:lpstr>Godine 2009. Opća skupština UN-a je 22.travnja proglasila međunarodnim Danom planeta Zemlje, koji je prvi put obilježen 22. travnja 1970. na sveučilištima SAD-a.    Danas se obilježava u 190 zemalja svijeta, a u Hrvatskoj se obilježava od 1990. godine, uz značajan angažman udruga za zaštitu okoliša i prirode. </vt:lpstr>
      <vt:lpstr>"Ne pitajmo što planet može dati nama, nego što mi možemo dati planetu!„ </vt:lpstr>
      <vt:lpstr>              3. LED-svjetiljke  Za učenje možete koristiti LED-svjetiljke ili žarulje. Svjetlost je LED-svjetiljki kvalitetnija je, jer ne sadrži infracrveni spektar koji je štetan za oči i kožu. Potrošnja energije koju koristi LED-rasvjeta smanjena je na najmanje 50 posto u usporedbi s ostalim tehnologijama rasvjete i te su svjetiljke ekološki prihvatljive. </vt:lpstr>
      <vt:lpstr>5. Platnene vrećice  Svaki puta kada odbijemo kupiti plastičnu vrećicu učinili smo dobro djelo. Proizvodnja plastičnih vrećica generira potrošnju velikih količina vode i nafte. Plastične vrećice u morima razaraju staništa. Od plastike ugiba oko milijun riba, kornjača, sisavaca i ptica svake godine. Najbolje je koristiti platnene, pamučne i reciklirane vrećice. </vt:lpstr>
      <vt:lpstr>7. Vožnja biciklom po gradu  Ako vozimo bicikl, možemo izbjeći prometne gužve, istražiti skrivene ulice, te smo ujedno društveno odgovorniji i radimo dobro djelo za kakvoću zraka i zaštitu okoliša. </vt:lpstr>
      <vt:lpstr>Zemlja je naša kuća i naš dom i za nju smo svi mi  i mali i veliki, odgovorni.   Dužni smo o njoj brinuti i čuvati je. </vt:lpstr>
      <vt:lpstr>  </vt:lpstr>
      <vt:lpstr>  Hvala na pozornosti!      Razmislite o svojim postupcima!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 planeta zemlje</dc:title>
  <dc:creator>Admin</dc:creator>
  <cp:lastModifiedBy>Dubravka Vukšić</cp:lastModifiedBy>
  <cp:revision>30</cp:revision>
  <dcterms:created xsi:type="dcterms:W3CDTF">2022-04-25T13:44:38Z</dcterms:created>
  <dcterms:modified xsi:type="dcterms:W3CDTF">2023-04-18T06:12:14Z</dcterms:modified>
</cp:coreProperties>
</file>