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4" r:id="rId11"/>
    <p:sldId id="257" r:id="rId12"/>
    <p:sldId id="258" r:id="rId13"/>
    <p:sldId id="267" r:id="rId14"/>
    <p:sldId id="268" r:id="rId15"/>
    <p:sldId id="269" r:id="rId16"/>
    <p:sldId id="276" r:id="rId17"/>
    <p:sldId id="274" r:id="rId18"/>
    <p:sldId id="259" r:id="rId19"/>
    <p:sldId id="260" r:id="rId20"/>
    <p:sldId id="261" r:id="rId21"/>
    <p:sldId id="262" r:id="rId22"/>
    <p:sldId id="263" r:id="rId23"/>
    <p:sldId id="265" r:id="rId24"/>
    <p:sldId id="264" r:id="rId25"/>
    <p:sldId id="266" r:id="rId26"/>
    <p:sldId id="275" r:id="rId27"/>
    <p:sldId id="270" r:id="rId28"/>
    <p:sldId id="290" r:id="rId29"/>
    <p:sldId id="271" r:id="rId30"/>
    <p:sldId id="272" r:id="rId31"/>
    <p:sldId id="273" r:id="rId32"/>
    <p:sldId id="278" r:id="rId33"/>
    <p:sldId id="277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9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19886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7489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11405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3560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99396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0898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4931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29754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59129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3261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527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AF1B6-D799-4551-AF8F-BD9CB09E4275}" type="datetimeFigureOut">
              <a:rPr lang="hr-HR" smtClean="0"/>
              <a:t>7.9.2025.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09755-4152-4C31-ABFD-E17B1857CE5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0641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23B1AC-750A-1588-E0E7-32508BC98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0" y="3923348"/>
            <a:ext cx="7772400" cy="2387600"/>
          </a:xfrm>
        </p:spPr>
        <p:txBody>
          <a:bodyPr>
            <a:normAutofit/>
          </a:bodyPr>
          <a:lstStyle/>
          <a:p>
            <a:r>
              <a:rPr lang="hr-HR" sz="70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Dobro došli u      </a:t>
            </a:r>
            <a:r>
              <a:rPr lang="hr-HR" sz="70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5. </a:t>
            </a:r>
            <a:r>
              <a:rPr lang="hr-HR" sz="70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razred!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8DE8187-8645-B48E-C256-0D024197F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61" y="0"/>
            <a:ext cx="8266478" cy="392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21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sadržaja 2">
            <a:extLst>
              <a:ext uri="{FF2B5EF4-FFF2-40B4-BE49-F238E27FC236}">
                <a16:creationId xmlns:a16="http://schemas.microsoft.com/office/drawing/2014/main" id="{FBED14C7-30E2-12CC-97C5-9A126042F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E – imenik</a:t>
            </a: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Kutak za roditelje</a:t>
            </a:r>
          </a:p>
          <a:p>
            <a:r>
              <a:rPr lang="hr-HR" sz="2000" dirty="0">
                <a:latin typeface="Candara" panose="020E0502030303020204" pitchFamily="34" charset="0"/>
              </a:rPr>
              <a:t>Raspored sati PREDMETNE nastave šk. god.2025./26. </a:t>
            </a:r>
          </a:p>
          <a:p>
            <a:r>
              <a:rPr lang="hr-HR" sz="2000" dirty="0">
                <a:latin typeface="Candara" panose="020E0502030303020204" pitchFamily="34" charset="0"/>
              </a:rPr>
              <a:t>Vozni red školskog autobusa šk. god.2025./26. </a:t>
            </a:r>
          </a:p>
          <a:p>
            <a:r>
              <a:rPr lang="hr-HR" sz="2000" dirty="0">
                <a:latin typeface="Candara" panose="020E0502030303020204" pitchFamily="34" charset="0"/>
              </a:rPr>
              <a:t>Vrijeme primanja roditelja šk. god.2025./26. </a:t>
            </a:r>
          </a:p>
          <a:p>
            <a:r>
              <a:rPr lang="hr-HR" sz="2000" dirty="0">
                <a:latin typeface="Candara" panose="020E0502030303020204" pitchFamily="34" charset="0"/>
              </a:rPr>
              <a:t>Vrijeme održavanja: DOOP, DOOD, INA, ŠSD  šk. god.2025./26. </a:t>
            </a:r>
          </a:p>
          <a:p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Školski dokumenti</a:t>
            </a: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Zakoni i pravilnici</a:t>
            </a: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Korisni linkovi</a:t>
            </a:r>
          </a:p>
        </p:txBody>
      </p:sp>
      <p:sp>
        <p:nvSpPr>
          <p:cNvPr id="6" name="Naslov 1">
            <a:extLst>
              <a:ext uri="{FF2B5EF4-FFF2-40B4-BE49-F238E27FC236}">
                <a16:creationId xmlns:a16="http://schemas.microsoft.com/office/drawing/2014/main" id="{CA2BCA1F-D1BF-CA70-CF6F-84CE0EBFD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Candara" panose="020E0502030303020204" pitchFamily="34" charset="0"/>
              </a:rPr>
              <a:t>WEB STRANICA škole</a:t>
            </a:r>
            <a:br>
              <a:rPr lang="hr-HR" dirty="0">
                <a:latin typeface="Candara" panose="020E0502030303020204" pitchFamily="34" charset="0"/>
              </a:rPr>
            </a:br>
            <a:r>
              <a:rPr lang="hr-HR" dirty="0">
                <a:latin typeface="Candara" panose="020E0502030303020204" pitchFamily="34" charset="0"/>
              </a:rPr>
              <a:t>http://os-nedelisce.skole.hr/</a:t>
            </a:r>
            <a:br>
              <a:rPr lang="hr-HR" dirty="0">
                <a:latin typeface="Candara" panose="020E0502030303020204" pitchFamily="34" charset="0"/>
              </a:rPr>
            </a:br>
            <a:endParaRPr lang="hr-H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124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7C9D1D-9D69-FF2F-7AA6-8D7B59909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510717D-26AD-9B97-927D-7BB940CCC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73439"/>
            <a:ext cx="7886700" cy="4685514"/>
          </a:xfrm>
        </p:spPr>
        <p:txBody>
          <a:bodyPr/>
          <a:lstStyle/>
          <a:p>
            <a:pPr marL="0" indent="0" algn="just">
              <a:buNone/>
            </a:pPr>
            <a:r>
              <a:rPr lang="hr-HR" dirty="0">
                <a:effectLst/>
                <a:ea typeface="Times New Roman" panose="02020603050405020304" pitchFamily="18" charset="0"/>
              </a:rPr>
              <a:t>1. U prostoru Škole zabranjeno je:</a:t>
            </a:r>
          </a:p>
          <a:p>
            <a:pPr marL="0" indent="0" algn="just">
              <a:buNone/>
            </a:pPr>
            <a:endParaRPr lang="hr-HR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000" dirty="0">
                <a:effectLst/>
                <a:ea typeface="Times New Roman" panose="02020603050405020304" pitchFamily="18" charset="0"/>
              </a:rPr>
              <a:t>pušenje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000" dirty="0">
                <a:effectLst/>
                <a:ea typeface="Times New Roman" panose="02020603050405020304" pitchFamily="18" charset="0"/>
              </a:rPr>
              <a:t>nošenje oružja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000" dirty="0">
                <a:effectLst/>
                <a:ea typeface="Times New Roman" panose="02020603050405020304" pitchFamily="18" charset="0"/>
              </a:rPr>
              <a:t>pisanje po zidovima i inventaru škole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000" dirty="0">
                <a:effectLst/>
                <a:ea typeface="Times New Roman" panose="02020603050405020304" pitchFamily="18" charset="0"/>
              </a:rPr>
              <a:t>bacanje izvan koševa za otpatke papira, žvakaćih guma i sl.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000" dirty="0">
                <a:effectLst/>
                <a:ea typeface="Times New Roman" panose="02020603050405020304" pitchFamily="18" charset="0"/>
              </a:rPr>
              <a:t>unošenje i konzumiranje alkohola i narkotičnih sredstava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000" dirty="0">
                <a:effectLst/>
                <a:ea typeface="Times New Roman" panose="02020603050405020304" pitchFamily="18" charset="0"/>
              </a:rPr>
              <a:t>unošenje sredstava, opreme i uređaja koji mogu izazvati požar ili eksploziju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000" dirty="0">
                <a:effectLst/>
                <a:ea typeface="Times New Roman" panose="02020603050405020304" pitchFamily="18" charset="0"/>
              </a:rPr>
              <a:t>igranje igara na sreću i sve vrste kartanja 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000" dirty="0">
                <a:effectLst/>
                <a:ea typeface="Times New Roman" panose="02020603050405020304" pitchFamily="18" charset="0"/>
              </a:rPr>
              <a:t>unošenje tiskovina nepoćudnog sadržaja.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28987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7C9D1D-9D69-FF2F-7AA6-8D7B59909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510717D-26AD-9B97-927D-7BB940CCC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73439"/>
            <a:ext cx="7886700" cy="5375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3400" dirty="0"/>
              <a:t>2. </a:t>
            </a:r>
            <a:r>
              <a:rPr lang="hr-HR" sz="3400" dirty="0">
                <a:effectLst/>
                <a:ea typeface="Times New Roman" panose="02020603050405020304" pitchFamily="18" charset="0"/>
              </a:rPr>
              <a:t>Učenik je dužan doći u Školu </a:t>
            </a:r>
            <a:r>
              <a:rPr lang="hr-HR" sz="3400" b="1" dirty="0">
                <a:effectLst/>
                <a:ea typeface="Times New Roman" panose="02020603050405020304" pitchFamily="18" charset="0"/>
              </a:rPr>
              <a:t>najkasnije 10 minuta prije početka nastave</a:t>
            </a:r>
            <a:r>
              <a:rPr lang="hr-HR" sz="3400" dirty="0">
                <a:effectLst/>
                <a:ea typeface="Times New Roman" panose="02020603050405020304" pitchFamily="18" charset="0"/>
              </a:rPr>
              <a:t>, a napustiti Školu najkasnije 15 minuta nakon završetka školskih obveza.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2050" name="Picture 2" descr="Magis - Tempo wall clock | Connox">
            <a:extLst>
              <a:ext uri="{FF2B5EF4-FFF2-40B4-BE49-F238E27FC236}">
                <a16:creationId xmlns:a16="http://schemas.microsoft.com/office/drawing/2014/main" id="{290684F9-0A92-F63D-FC78-7ECCBF1F6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670" y="3542191"/>
            <a:ext cx="2818660" cy="281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346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F17E0400-2E69-590C-D578-C7A78774F1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77" t="43570" r="34466" b="15696"/>
          <a:stretch/>
        </p:blipFill>
        <p:spPr>
          <a:xfrm>
            <a:off x="861133" y="790112"/>
            <a:ext cx="7581907" cy="4998128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532729A6-92C5-F565-EE47-19A0D74278C1}"/>
              </a:ext>
            </a:extLst>
          </p:cNvPr>
          <p:cNvSpPr txBox="1"/>
          <p:nvPr/>
        </p:nvSpPr>
        <p:spPr>
          <a:xfrm>
            <a:off x="5575177" y="5903650"/>
            <a:ext cx="222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web škole!</a:t>
            </a:r>
          </a:p>
        </p:txBody>
      </p:sp>
    </p:spTree>
    <p:extLst>
      <p:ext uri="{BB962C8B-B14F-4D97-AF65-F5344CB8AC3E}">
        <p14:creationId xmlns:p14="http://schemas.microsoft.com/office/powerpoint/2010/main" val="3419957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79FC5935-8D7B-08B5-CBD4-8C908ABDA4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34" t="37530" r="26796" b="17766"/>
          <a:stretch/>
        </p:blipFill>
        <p:spPr>
          <a:xfrm>
            <a:off x="322459" y="1187388"/>
            <a:ext cx="8499082" cy="4483224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FB7410BB-804C-3480-9D56-BD70EA204CD5}"/>
              </a:ext>
            </a:extLst>
          </p:cNvPr>
          <p:cNvSpPr txBox="1"/>
          <p:nvPr/>
        </p:nvSpPr>
        <p:spPr>
          <a:xfrm>
            <a:off x="5575177" y="5903650"/>
            <a:ext cx="222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web škole!</a:t>
            </a:r>
          </a:p>
        </p:txBody>
      </p:sp>
    </p:spTree>
    <p:extLst>
      <p:ext uri="{BB962C8B-B14F-4D97-AF65-F5344CB8AC3E}">
        <p14:creationId xmlns:p14="http://schemas.microsoft.com/office/powerpoint/2010/main" val="3427120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AEF6CD-E4D4-2801-4DE0-8FB72D2FC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1052"/>
            <a:ext cx="7886700" cy="1325563"/>
          </a:xfrm>
        </p:spPr>
        <p:txBody>
          <a:bodyPr/>
          <a:lstStyle/>
          <a:p>
            <a:r>
              <a:rPr lang="hr-HR" dirty="0"/>
              <a:t>Raspored sati – 5. B</a:t>
            </a:r>
          </a:p>
        </p:txBody>
      </p:sp>
    </p:spTree>
    <p:extLst>
      <p:ext uri="{BB962C8B-B14F-4D97-AF65-F5344CB8AC3E}">
        <p14:creationId xmlns:p14="http://schemas.microsoft.com/office/powerpoint/2010/main" val="1382018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A0C702-7762-C99D-B19D-BEE416532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3A2F8EC0-9A63-13CC-00BF-C3A537204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28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A85DAB-2F2B-C135-9DD8-2D53EF4A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Podjela udžbenika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AFDD1D2-70D3-8B8F-1273-2E52E3D60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320" y="1690689"/>
            <a:ext cx="5590222" cy="46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92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3B8E270-63D9-91F2-F9A8-BB5C6CB72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36343"/>
            <a:ext cx="7886700" cy="553777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r-HR" sz="2800" dirty="0"/>
              <a:t>3. </a:t>
            </a:r>
            <a:r>
              <a:rPr lang="hr-HR" sz="2800" dirty="0">
                <a:effectLst/>
                <a:ea typeface="Times New Roman" panose="02020603050405020304" pitchFamily="18" charset="0"/>
              </a:rPr>
              <a:t>Učenik je dužan: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800" dirty="0">
                <a:effectLst/>
                <a:ea typeface="Times New Roman" panose="02020603050405020304" pitchFamily="18" charset="0"/>
              </a:rPr>
              <a:t>kulturno se ponašati za vrijeme boravka u Školi i izvan nje </a:t>
            </a:r>
            <a:r>
              <a:rPr lang="hr-HR" sz="2800" b="1" dirty="0">
                <a:effectLst/>
                <a:ea typeface="Times New Roman" panose="02020603050405020304" pitchFamily="18" charset="0"/>
              </a:rPr>
              <a:t>(hodati desnom stranom hodnika, ne trčati i vikati)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800" dirty="0">
                <a:effectLst/>
                <a:ea typeface="Times New Roman" panose="02020603050405020304" pitchFamily="18" charset="0"/>
              </a:rPr>
              <a:t>održavati čistima  i urednima  prostore Škole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800" dirty="0">
                <a:effectLst/>
                <a:ea typeface="Times New Roman" panose="02020603050405020304" pitchFamily="18" charset="0"/>
              </a:rPr>
              <a:t>dolaziti uredan u Školu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800" dirty="0">
                <a:effectLst/>
                <a:ea typeface="Times New Roman" panose="02020603050405020304" pitchFamily="18" charset="0"/>
              </a:rPr>
              <a:t>nakon dolaska u Školu odjevne predmete i osobne stvari odložiti na mjesto određeno za tu namjenu </a:t>
            </a:r>
            <a:r>
              <a:rPr lang="hr-HR" sz="2800" b="1" dirty="0">
                <a:effectLst/>
                <a:ea typeface="Times New Roman" panose="02020603050405020304" pitchFamily="18" charset="0"/>
              </a:rPr>
              <a:t>(obavezno nosimo papuče!)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800" dirty="0">
                <a:effectLst/>
                <a:ea typeface="Times New Roman" panose="02020603050405020304" pitchFamily="18" charset="0"/>
              </a:rPr>
              <a:t>mirno ući u učionicu najmanje pet minuta prije početka nastave  i </a:t>
            </a:r>
            <a:r>
              <a:rPr lang="hr-HR" sz="2800" b="1" dirty="0">
                <a:effectLst/>
                <a:ea typeface="Times New Roman" panose="02020603050405020304" pitchFamily="18" charset="0"/>
              </a:rPr>
              <a:t>pripremiti se za rad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800" dirty="0">
                <a:effectLst/>
                <a:ea typeface="Times New Roman" panose="02020603050405020304" pitchFamily="18" charset="0"/>
              </a:rPr>
              <a:t>uljudno se odnositi prema učiteljima i drugim radnicima Škole </a:t>
            </a:r>
            <a:r>
              <a:rPr lang="hr-HR" sz="2800" b="1" dirty="0">
                <a:effectLst/>
                <a:ea typeface="Times New Roman" panose="02020603050405020304" pitchFamily="18" charset="0"/>
              </a:rPr>
              <a:t>(pozdravljati na hodniku, ustati i pozdraviti kad učitelj ulazi u razred, pozdraviti kad izlazi iz razreda, učitelj PRVI IZLAZI)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BB703012-759C-CE96-6E6F-99277BEFB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</p:spTree>
    <p:extLst>
      <p:ext uri="{BB962C8B-B14F-4D97-AF65-F5344CB8AC3E}">
        <p14:creationId xmlns:p14="http://schemas.microsoft.com/office/powerpoint/2010/main" val="3197771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ADAD3AE-2265-EA75-A459-A2A8F5BB2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3986"/>
            <a:ext cx="7886700" cy="51344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r-HR" dirty="0">
                <a:effectLst/>
                <a:ea typeface="Times New Roman" panose="02020603050405020304" pitchFamily="18" charset="0"/>
              </a:rPr>
              <a:t>4. Na znak za početak nastave učenici su obvezni biti na svojim mjestima i pripremiti pribor za rad. </a:t>
            </a:r>
          </a:p>
          <a:p>
            <a:pPr marL="0" indent="0" algn="just">
              <a:buNone/>
            </a:pPr>
            <a:endParaRPr lang="hr-HR" dirty="0"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HR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HR" dirty="0"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HR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HR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HR" dirty="0"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HR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r-HR" dirty="0">
                <a:ea typeface="Times New Roman" panose="02020603050405020304" pitchFamily="18" charset="0"/>
              </a:rPr>
              <a:t>5. </a:t>
            </a:r>
            <a:r>
              <a:rPr lang="hr-HR" dirty="0">
                <a:effectLst/>
                <a:ea typeface="Times New Roman" panose="02020603050405020304" pitchFamily="18" charset="0"/>
              </a:rPr>
              <a:t>Učenik može svoje mjesto rada promijeniti samo uz dopuštenje razrednika ili predmetnog učitelja.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FEF69395-71FC-5BDE-45D0-E813E7D4F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7BA4F93-79FA-2A66-B6FB-BB391508E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380" y="1773621"/>
            <a:ext cx="3822161" cy="382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131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latin typeface="Candara" panose="020E0502030303020204" pitchFamily="34" charset="0"/>
              </a:rPr>
              <a:t>Predmeti i učitelji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i="1" dirty="0">
                <a:latin typeface="Candara" panose="020E0502030303020204" pitchFamily="34" charset="0"/>
              </a:rPr>
              <a:t>Obvezni predmeti:</a:t>
            </a:r>
          </a:p>
          <a:p>
            <a:pPr marL="0" indent="0">
              <a:buNone/>
            </a:pPr>
            <a:endParaRPr lang="hr-HR" sz="2000" b="1" i="1" dirty="0">
              <a:latin typeface="Candara" panose="020E0502030303020204" pitchFamily="34" charset="0"/>
            </a:endParaRPr>
          </a:p>
          <a:p>
            <a:r>
              <a:rPr lang="hr-HR" sz="2000" b="1" i="1" dirty="0">
                <a:latin typeface="Candara" panose="020E0502030303020204" pitchFamily="34" charset="0"/>
              </a:rPr>
              <a:t>HJ</a:t>
            </a:r>
            <a:r>
              <a:rPr lang="hr-HR" sz="2000" i="1" dirty="0">
                <a:latin typeface="Candara" panose="020E0502030303020204" pitchFamily="34" charset="0"/>
              </a:rPr>
              <a:t> – Anita Škvorc Branda  	   5</a:t>
            </a:r>
            <a:r>
              <a:rPr lang="hr-HR" sz="2000" dirty="0">
                <a:latin typeface="Candara" panose="020E0502030303020204" pitchFamily="34" charset="0"/>
              </a:rPr>
              <a:t> sati tjedno, 175 sati godišnje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GK</a:t>
            </a:r>
            <a:r>
              <a:rPr lang="hr-HR" sz="2000" i="1" dirty="0">
                <a:latin typeface="Candara" panose="020E0502030303020204" pitchFamily="34" charset="0"/>
              </a:rPr>
              <a:t> – Zvonimir </a:t>
            </a:r>
            <a:r>
              <a:rPr lang="hr-HR" sz="2000" i="1" dirty="0" err="1">
                <a:latin typeface="Candara" panose="020E0502030303020204" pitchFamily="34" charset="0"/>
              </a:rPr>
              <a:t>Hajdarović</a:t>
            </a:r>
            <a:r>
              <a:rPr lang="hr-HR" sz="2000" i="1" dirty="0">
                <a:latin typeface="Candara" panose="020E0502030303020204" pitchFamily="34" charset="0"/>
              </a:rPr>
              <a:t>                   </a:t>
            </a:r>
            <a:r>
              <a:rPr lang="hr-HR" sz="2000" dirty="0">
                <a:latin typeface="Candara" panose="020E0502030303020204" pitchFamily="34" charset="0"/>
              </a:rPr>
              <a:t>1 sat tjedno,  35 sati godišnje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LK</a:t>
            </a:r>
            <a:r>
              <a:rPr lang="hr-HR" sz="2000" i="1" dirty="0">
                <a:latin typeface="Candara" panose="020E0502030303020204" pitchFamily="34" charset="0"/>
              </a:rPr>
              <a:t> – Veljko Posavec                              </a:t>
            </a:r>
            <a:r>
              <a:rPr lang="hr-HR" sz="2000" dirty="0">
                <a:latin typeface="Candara" panose="020E0502030303020204" pitchFamily="34" charset="0"/>
              </a:rPr>
              <a:t>1 sat tjedno,  35 sati godišnje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ENG</a:t>
            </a:r>
            <a:r>
              <a:rPr lang="hr-HR" sz="2000" i="1" dirty="0">
                <a:latin typeface="Candara" panose="020E0502030303020204" pitchFamily="34" charset="0"/>
              </a:rPr>
              <a:t> – Dubravka </a:t>
            </a:r>
            <a:r>
              <a:rPr lang="hr-HR" sz="2000" i="1" dirty="0" err="1">
                <a:latin typeface="Candara" panose="020E0502030303020204" pitchFamily="34" charset="0"/>
              </a:rPr>
              <a:t>Vukšić</a:t>
            </a:r>
            <a:r>
              <a:rPr lang="hr-HR" sz="2000" i="1" dirty="0">
                <a:latin typeface="Candara" panose="020E0502030303020204" pitchFamily="34" charset="0"/>
              </a:rPr>
              <a:t>	                    3 </a:t>
            </a:r>
            <a:r>
              <a:rPr lang="hr-HR" sz="2000" dirty="0">
                <a:latin typeface="Candara" panose="020E0502030303020204" pitchFamily="34" charset="0"/>
              </a:rPr>
              <a:t>sata tjedno, 105 sati godišnje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MAT</a:t>
            </a:r>
            <a:r>
              <a:rPr lang="hr-HR" sz="2000" i="1" dirty="0">
                <a:latin typeface="Candara" panose="020E0502030303020204" pitchFamily="34" charset="0"/>
              </a:rPr>
              <a:t> – Tina </a:t>
            </a:r>
            <a:r>
              <a:rPr lang="hr-HR" sz="2000" i="1" dirty="0" err="1">
                <a:latin typeface="Candara" panose="020E0502030303020204" pitchFamily="34" charset="0"/>
              </a:rPr>
              <a:t>Grofelnik</a:t>
            </a:r>
            <a:r>
              <a:rPr lang="hr-HR" sz="2000" i="1" dirty="0">
                <a:latin typeface="Candara" panose="020E0502030303020204" pitchFamily="34" charset="0"/>
              </a:rPr>
              <a:t>	                    </a:t>
            </a:r>
            <a:r>
              <a:rPr lang="hr-HR" sz="2000" dirty="0">
                <a:latin typeface="Candara" panose="020E0502030303020204" pitchFamily="34" charset="0"/>
              </a:rPr>
              <a:t>4 sata tjedno, 140 sati godišnje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PRI</a:t>
            </a:r>
            <a:r>
              <a:rPr lang="hr-HR" sz="2000" i="1" dirty="0">
                <a:latin typeface="Candara" panose="020E0502030303020204" pitchFamily="34" charset="0"/>
              </a:rPr>
              <a:t> – Irena </a:t>
            </a:r>
            <a:r>
              <a:rPr lang="hr-HR" sz="2000" i="1" dirty="0" err="1">
                <a:latin typeface="Candara" panose="020E0502030303020204" pitchFamily="34" charset="0"/>
              </a:rPr>
              <a:t>Zagoracz</a:t>
            </a:r>
            <a:r>
              <a:rPr lang="hr-HR" sz="2000" i="1" dirty="0">
                <a:latin typeface="Candara" panose="020E0502030303020204" pitchFamily="34" charset="0"/>
              </a:rPr>
              <a:t>	                    </a:t>
            </a:r>
            <a:r>
              <a:rPr lang="hr-HR" sz="2000" dirty="0">
                <a:latin typeface="Candara" panose="020E0502030303020204" pitchFamily="34" charset="0"/>
              </a:rPr>
              <a:t>1,5 sata tjedno, 52,5 sata godišnje</a:t>
            </a:r>
            <a:r>
              <a:rPr lang="hr-HR" sz="2000" i="1" dirty="0">
                <a:latin typeface="Candara" panose="020E0502030303020204" pitchFamily="34" charset="0"/>
              </a:rPr>
              <a:t> </a:t>
            </a:r>
            <a:endParaRPr lang="hr-HR" sz="2000" dirty="0">
              <a:latin typeface="Candara" panose="020E0502030303020204" pitchFamily="34" charset="0"/>
            </a:endParaRPr>
          </a:p>
          <a:p>
            <a:r>
              <a:rPr lang="hr-HR" sz="2000" b="1" i="1" dirty="0">
                <a:latin typeface="Candara" panose="020E0502030303020204" pitchFamily="34" charset="0"/>
              </a:rPr>
              <a:t>GEO</a:t>
            </a:r>
            <a:r>
              <a:rPr lang="hr-HR" sz="2000" i="1" dirty="0">
                <a:latin typeface="Candara" panose="020E0502030303020204" pitchFamily="34" charset="0"/>
              </a:rPr>
              <a:t> – Vlado Pavičić      	                    </a:t>
            </a:r>
            <a:r>
              <a:rPr lang="hr-HR" sz="2000" dirty="0">
                <a:latin typeface="Candara" panose="020E0502030303020204" pitchFamily="34" charset="0"/>
              </a:rPr>
              <a:t>1,5 sata tjedno, 52,5 sata godišnje</a:t>
            </a:r>
          </a:p>
          <a:p>
            <a:pPr marL="0" indent="0">
              <a:buNone/>
            </a:pPr>
            <a:endParaRPr lang="hr-HR" sz="18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98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8B8B535-7615-106F-D132-8A0533E61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96" y="1433236"/>
            <a:ext cx="78867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hr-HR" dirty="0"/>
              <a:t>6. </a:t>
            </a:r>
            <a:r>
              <a:rPr lang="hr-HR" dirty="0">
                <a:effectLst/>
                <a:ea typeface="Times New Roman" panose="02020603050405020304" pitchFamily="18" charset="0"/>
              </a:rPr>
              <a:t>Učenici koji su zakasnili na nastavu, trebaju tiho ući u učionicu i ispričati se učitelju. Svako neopravdano kašnjenje učenika na nastavu učitelj je dužan evidentirati – posljedica?</a:t>
            </a:r>
            <a:endParaRPr lang="hr-HR" dirty="0"/>
          </a:p>
          <a:p>
            <a:pPr marL="0" indent="0">
              <a:buNone/>
            </a:pPr>
            <a:r>
              <a:rPr lang="hr-HR" dirty="0">
                <a:effectLst/>
                <a:ea typeface="Times New Roman" panose="02020603050405020304" pitchFamily="18" charset="0"/>
              </a:rPr>
              <a:t>7.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Tijekom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nastave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učenici</a:t>
            </a:r>
            <a:r>
              <a:rPr lang="en-GB" dirty="0">
                <a:effectLst/>
                <a:ea typeface="Times New Roman" panose="02020603050405020304" pitchFamily="18" charset="0"/>
              </a:rPr>
              <a:t> ne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smiju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razgovarati</a:t>
            </a:r>
            <a:r>
              <a:rPr lang="en-GB" dirty="0">
                <a:effectLst/>
                <a:ea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šaptati</a:t>
            </a:r>
            <a:r>
              <a:rPr lang="en-GB" dirty="0">
                <a:effectLst/>
                <a:ea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dovikivati</a:t>
            </a:r>
            <a:r>
              <a:rPr lang="en-GB" dirty="0">
                <a:effectLst/>
                <a:ea typeface="Times New Roman" panose="02020603050405020304" pitchFamily="18" charset="0"/>
              </a:rPr>
              <a:t> se,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prepirati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i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šetati</a:t>
            </a:r>
            <a:r>
              <a:rPr lang="en-GB" dirty="0">
                <a:effectLst/>
                <a:ea typeface="Times New Roman" panose="02020603050405020304" pitchFamily="18" charset="0"/>
              </a:rPr>
              <a:t> po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razredu</a:t>
            </a:r>
            <a:r>
              <a:rPr lang="en-GB" dirty="0">
                <a:effectLst/>
                <a:ea typeface="Times New Roman" panose="02020603050405020304" pitchFamily="18" charset="0"/>
              </a:rPr>
              <a:t>.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Učenik</a:t>
            </a:r>
            <a:r>
              <a:rPr lang="en-GB" dirty="0">
                <a:effectLst/>
                <a:ea typeface="Times New Roman" panose="02020603050405020304" pitchFamily="18" charset="0"/>
              </a:rPr>
              <a:t> koji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želi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nešto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pitati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ili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priopćiti</a:t>
            </a:r>
            <a:r>
              <a:rPr lang="en-GB" dirty="0">
                <a:effectLst/>
                <a:ea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treba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svoju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namjeru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pokazati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b="1" dirty="0" err="1">
                <a:effectLst/>
                <a:ea typeface="Times New Roman" panose="02020603050405020304" pitchFamily="18" charset="0"/>
              </a:rPr>
              <a:t>dizanjem</a:t>
            </a:r>
            <a:r>
              <a:rPr lang="en-GB" b="1" dirty="0">
                <a:effectLst/>
                <a:ea typeface="Times New Roman" panose="02020603050405020304" pitchFamily="18" charset="0"/>
              </a:rPr>
              <a:t> </a:t>
            </a:r>
            <a:r>
              <a:rPr lang="en-GB" b="1" dirty="0" err="1">
                <a:effectLst/>
                <a:ea typeface="Times New Roman" panose="02020603050405020304" pitchFamily="18" charset="0"/>
              </a:rPr>
              <a:t>ruke</a:t>
            </a:r>
            <a:r>
              <a:rPr lang="en-GB" b="1" dirty="0">
                <a:effectLst/>
                <a:ea typeface="Times New Roman" panose="02020603050405020304" pitchFamily="18" charset="0"/>
              </a:rPr>
              <a:t>. </a:t>
            </a:r>
            <a:endParaRPr lang="hr-HR" b="1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902D877C-99C0-BE53-BDAD-14147FE2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</p:spTree>
    <p:extLst>
      <p:ext uri="{BB962C8B-B14F-4D97-AF65-F5344CB8AC3E}">
        <p14:creationId xmlns:p14="http://schemas.microsoft.com/office/powerpoint/2010/main" val="3026397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>
            <a:extLst>
              <a:ext uri="{FF2B5EF4-FFF2-40B4-BE49-F238E27FC236}">
                <a16:creationId xmlns:a16="http://schemas.microsoft.com/office/drawing/2014/main" id="{FF95FC85-C715-0462-1302-B3F80258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  <p:pic>
        <p:nvPicPr>
          <p:cNvPr id="5122" name="Picture 2" descr="No Mobile Phones Prohibition Decal - TUFFA Products">
            <a:extLst>
              <a:ext uri="{FF2B5EF4-FFF2-40B4-BE49-F238E27FC236}">
                <a16:creationId xmlns:a16="http://schemas.microsoft.com/office/drawing/2014/main" id="{94A537A6-A6F0-E9CC-EFDC-E23770583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827" y="1433236"/>
            <a:ext cx="4914345" cy="491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614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5CA8E31-664E-69D9-BFD7-A0BFCE0CB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198" y="1433236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/>
              <a:t>9. </a:t>
            </a:r>
            <a:r>
              <a:rPr lang="hr-HR" dirty="0">
                <a:effectLst/>
                <a:ea typeface="Times New Roman" panose="02020603050405020304" pitchFamily="18" charset="0"/>
              </a:rPr>
              <a:t>Učenici ne smiju bez dopuštenja ulaziti u zbornicu, ured ravnatelja i  tajnika. Ako trebaju učitelja, s njim mogu razgovarati u hodniku ili u sobi za roditelje.</a:t>
            </a:r>
          </a:p>
          <a:p>
            <a:pPr marL="0" indent="0" algn="just">
              <a:buNone/>
            </a:pPr>
            <a:r>
              <a:rPr lang="hr-HR" dirty="0">
                <a:ea typeface="Times New Roman" panose="02020603050405020304" pitchFamily="18" charset="0"/>
              </a:rPr>
              <a:t>10. </a:t>
            </a:r>
            <a:r>
              <a:rPr lang="hr-HR" dirty="0">
                <a:effectLst/>
                <a:ea typeface="Times New Roman" panose="02020603050405020304" pitchFamily="18" charset="0"/>
              </a:rPr>
              <a:t>Mali odmor traje 5 minuta, a veliki odmor 15 minuta. </a:t>
            </a:r>
            <a:r>
              <a:rPr lang="hr-HR" dirty="0">
                <a:ea typeface="Times New Roman" panose="02020603050405020304" pitchFamily="18" charset="0"/>
              </a:rPr>
              <a:t>Prvi veliki odmor počinje nakon drugog sata kad na užinu odlaze 5. razredi, a drugi veliki odmor počinje nakon trećeg sata kad na užinu odlaze 6. razredi.</a:t>
            </a:r>
            <a:endParaRPr lang="hr-HR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dirty="0">
                <a:effectLst/>
                <a:ea typeface="Times New Roman" panose="02020603050405020304" pitchFamily="18" charset="0"/>
              </a:rPr>
              <a:t>Za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vrijeme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malih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odmora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učenici</a:t>
            </a:r>
            <a:r>
              <a:rPr lang="en-GB" dirty="0">
                <a:effectLst/>
                <a:ea typeface="Times New Roman" panose="02020603050405020304" pitchFamily="18" charset="0"/>
              </a:rPr>
              <a:t> ne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smiju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napuštati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zgradu</a:t>
            </a:r>
            <a:r>
              <a:rPr lang="hr-HR" dirty="0">
                <a:ea typeface="Times New Roman" panose="02020603050405020304" pitchFamily="18" charset="0"/>
              </a:rPr>
              <a:t> i </a:t>
            </a:r>
            <a:r>
              <a:rPr lang="hr-HR" b="1" dirty="0">
                <a:ea typeface="Times New Roman" panose="02020603050405020304" pitchFamily="18" charset="0"/>
              </a:rPr>
              <a:t>ostaju u razredu, </a:t>
            </a:r>
            <a:r>
              <a:rPr lang="en-GB" dirty="0">
                <a:effectLst/>
                <a:ea typeface="Times New Roman" panose="02020603050405020304" pitchFamily="18" charset="0"/>
              </a:rPr>
              <a:t>a za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vrijeme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velikog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odmora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mogu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dirty="0" err="1">
                <a:effectLst/>
                <a:ea typeface="Times New Roman" panose="02020603050405020304" pitchFamily="18" charset="0"/>
              </a:rPr>
              <a:t>boraviti</a:t>
            </a:r>
            <a:r>
              <a:rPr lang="en-GB" dirty="0">
                <a:effectLst/>
                <a:ea typeface="Times New Roman" panose="02020603050405020304" pitchFamily="18" charset="0"/>
              </a:rPr>
              <a:t> </a:t>
            </a:r>
            <a:r>
              <a:rPr lang="en-GB" b="1" dirty="0">
                <a:effectLst/>
                <a:ea typeface="Times New Roman" panose="02020603050405020304" pitchFamily="18" charset="0"/>
              </a:rPr>
              <a:t>u </a:t>
            </a:r>
            <a:r>
              <a:rPr lang="hr-HR" b="1" dirty="0">
                <a:effectLst/>
                <a:ea typeface="Times New Roman" panose="02020603050405020304" pitchFamily="18" charset="0"/>
              </a:rPr>
              <a:t>hodnicima i </a:t>
            </a:r>
            <a:r>
              <a:rPr lang="en-GB" b="1" dirty="0" err="1">
                <a:effectLst/>
                <a:ea typeface="Times New Roman" panose="02020603050405020304" pitchFamily="18" charset="0"/>
              </a:rPr>
              <a:t>okolišu</a:t>
            </a:r>
            <a:r>
              <a:rPr lang="en-GB" b="1" dirty="0">
                <a:effectLst/>
                <a:ea typeface="Times New Roman" panose="02020603050405020304" pitchFamily="18" charset="0"/>
              </a:rPr>
              <a:t> </a:t>
            </a:r>
            <a:r>
              <a:rPr lang="en-GB" b="1" dirty="0" err="1">
                <a:effectLst/>
                <a:ea typeface="Times New Roman" panose="02020603050405020304" pitchFamily="18" charset="0"/>
              </a:rPr>
              <a:t>Škol</a:t>
            </a:r>
            <a:r>
              <a:rPr lang="hr-HR" b="1" dirty="0">
                <a:effectLst/>
                <a:ea typeface="Times New Roman" panose="02020603050405020304" pitchFamily="18" charset="0"/>
              </a:rPr>
              <a:t>e</a:t>
            </a:r>
            <a:r>
              <a:rPr lang="hr-HR" dirty="0">
                <a:effectLst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82533585-74D8-B62B-8D5F-C59B46A15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</p:spTree>
    <p:extLst>
      <p:ext uri="{BB962C8B-B14F-4D97-AF65-F5344CB8AC3E}">
        <p14:creationId xmlns:p14="http://schemas.microsoft.com/office/powerpoint/2010/main" val="1618935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003D5C9-D21A-AB88-9EDF-84820F977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054" y="1124289"/>
            <a:ext cx="78867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hr-HR" sz="2400" dirty="0"/>
              <a:t>11. </a:t>
            </a:r>
            <a:r>
              <a:rPr lang="hr-HR" sz="2400" dirty="0">
                <a:effectLst/>
                <a:ea typeface="Times New Roman" panose="02020603050405020304" pitchFamily="18" charset="0"/>
              </a:rPr>
              <a:t>Učenici mogu objedovati samo u blagovaonici – </a:t>
            </a:r>
            <a:r>
              <a:rPr lang="hr-HR" sz="2400" b="1" dirty="0">
                <a:effectLst/>
                <a:ea typeface="Times New Roman" panose="02020603050405020304" pitchFamily="18" charset="0"/>
              </a:rPr>
              <a:t>zabranjeno je unositi hranu u učionicu.</a:t>
            </a:r>
          </a:p>
          <a:p>
            <a:pPr algn="just"/>
            <a:r>
              <a:rPr lang="hr-HR" sz="2400" dirty="0">
                <a:effectLst/>
                <a:ea typeface="Times New Roman" panose="02020603050405020304" pitchFamily="18" charset="0"/>
              </a:rPr>
              <a:t>Prije ulaska u blagovaonicu učenik je dužan oprati ruke.</a:t>
            </a:r>
          </a:p>
          <a:p>
            <a:pPr algn="just"/>
            <a:r>
              <a:rPr lang="hr-HR" sz="2400" dirty="0">
                <a:effectLst/>
                <a:ea typeface="Times New Roman" panose="02020603050405020304" pitchFamily="18" charset="0"/>
              </a:rPr>
              <a:t>Za vrijeme objeda u blagovaonici mora biti red i mir.</a:t>
            </a:r>
          </a:p>
          <a:p>
            <a:pPr algn="just"/>
            <a:r>
              <a:rPr lang="hr-HR" sz="2400" dirty="0">
                <a:effectLst/>
                <a:ea typeface="Times New Roman" panose="02020603050405020304" pitchFamily="18" charset="0"/>
              </a:rPr>
              <a:t>Nakon završenog objeda učenik je dužan pribor za jelo odložiti na odgovarajuće mjesto i za sobom počistiti blagovaonicu.</a:t>
            </a:r>
          </a:p>
          <a:p>
            <a:pPr marL="0" indent="0" algn="just">
              <a:buNone/>
            </a:pPr>
            <a:endParaRPr lang="hr-HR" sz="2400" dirty="0"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HR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1B3FA542-199D-BA82-1D50-04271F4F3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  <p:pic>
        <p:nvPicPr>
          <p:cNvPr id="7170" name="Picture 2" descr="Kids Table Manners: Over 132 Royalty-Free Licensable Stock Illustrations &amp;  Drawings | Shutterstock">
            <a:extLst>
              <a:ext uri="{FF2B5EF4-FFF2-40B4-BE49-F238E27FC236}">
                <a16:creationId xmlns:a16="http://schemas.microsoft.com/office/drawing/2014/main" id="{0C1222D1-8463-AB3D-172D-7D1D8E51F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025" y="3627144"/>
            <a:ext cx="4555909" cy="294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75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713C5A4-B9C6-B530-21C6-C6E60DE62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2" y="1216241"/>
            <a:ext cx="8142488" cy="52733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2400" dirty="0">
                <a:effectLst/>
                <a:ea typeface="Times New Roman" panose="02020603050405020304" pitchFamily="18" charset="0"/>
              </a:rPr>
              <a:t>12. U razrednom odjelu tjedno se određuju dva redara.</a:t>
            </a:r>
          </a:p>
          <a:p>
            <a:pPr marL="0" indent="0" algn="just">
              <a:buNone/>
            </a:pPr>
            <a:r>
              <a:rPr lang="hr-HR" sz="2400" dirty="0">
                <a:effectLst/>
                <a:ea typeface="Times New Roman" panose="02020603050405020304" pitchFamily="18" charset="0"/>
              </a:rPr>
              <a:t>Redari: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400" dirty="0">
                <a:effectLst/>
                <a:ea typeface="Times New Roman" panose="02020603050405020304" pitchFamily="18" charset="0"/>
              </a:rPr>
              <a:t>pregledaju učionicu i o uočenim nepravilnostima ili oštećenjima izvješćuju dežurnog učitelja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400" dirty="0">
                <a:effectLst/>
                <a:ea typeface="Times New Roman" panose="02020603050405020304" pitchFamily="18" charset="0"/>
              </a:rPr>
              <a:t>pripremaju učionicu za nastavu, brišu ploču i donose prema potrebi nastavna sredstva i pomagala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400" dirty="0">
                <a:effectLst/>
                <a:ea typeface="Times New Roman" panose="02020603050405020304" pitchFamily="18" charset="0"/>
              </a:rPr>
              <a:t>prijavljuju učiteljima početkom svakoga nastavnog sata nenazočne učenike (ostaju stajati kad svi sjednu i prijavljuju nenazočne)</a:t>
            </a:r>
          </a:p>
          <a:p>
            <a:pPr marL="342900" lvl="0" indent="-342900" algn="just">
              <a:buSzPts val="800"/>
              <a:buFont typeface="Wingdings" panose="05000000000000000000" pitchFamily="2" charset="2"/>
              <a:buChar char=""/>
              <a:tabLst>
                <a:tab pos="457200" algn="l"/>
              </a:tabLst>
            </a:pPr>
            <a:r>
              <a:rPr lang="hr-HR" sz="2400" dirty="0">
                <a:effectLst/>
                <a:ea typeface="Times New Roman" panose="02020603050405020304" pitchFamily="18" charset="0"/>
              </a:rPr>
              <a:t>nakon završetka nastave posljednji napuštaju učionicu uz prethodnu provjeru ispravnosti učionice, oštećenja zidova, klupa, stolaca i ostaloga inventara te o uočenim oštećenjima izvješćuju učitelja.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89D4AD36-50F8-6C23-9267-AB567DBC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</p:spTree>
    <p:extLst>
      <p:ext uri="{BB962C8B-B14F-4D97-AF65-F5344CB8AC3E}">
        <p14:creationId xmlns:p14="http://schemas.microsoft.com/office/powerpoint/2010/main" val="2444315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7E4C461-8F18-B09B-6F19-63600B703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13. </a:t>
            </a:r>
            <a:r>
              <a:rPr lang="hr-HR" sz="3200" dirty="0">
                <a:effectLst/>
                <a:ea typeface="Times New Roman" panose="02020603050405020304" pitchFamily="18" charset="0"/>
              </a:rPr>
              <a:t>Knjige posuđene u knjižnici učenik je obvezan čuvati i neoštećene pravodobno vratiti (isti ili sljedeći dan nakon sata lektire).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15169882-71F8-3DFF-9A1E-11D82D7F1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6">
                    <a:lumMod val="50000"/>
                  </a:schemeClr>
                </a:solidFill>
              </a:rPr>
              <a:t>Pravila ponašanja u školi</a:t>
            </a:r>
          </a:p>
        </p:txBody>
      </p:sp>
      <p:pic>
        <p:nvPicPr>
          <p:cNvPr id="10242" name="Picture 2" descr="385-3855715_crianas-kids-reading-books-clipart - St. Colmans National School">
            <a:extLst>
              <a:ext uri="{FF2B5EF4-FFF2-40B4-BE49-F238E27FC236}">
                <a16:creationId xmlns:a16="http://schemas.microsoft.com/office/drawing/2014/main" id="{160498B8-3307-B7D6-A7EE-4B63E096F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052" y="2840854"/>
            <a:ext cx="7149298" cy="354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534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1236F2A-CD78-A986-5796-4267611E3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66" y="77109"/>
            <a:ext cx="7886700" cy="1325563"/>
          </a:xfrm>
        </p:spPr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Pedagoške mjere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D4E3E76-96C6-4DEF-FB92-D90CE6B37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87263"/>
            <a:ext cx="7886700" cy="5129398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hr-HR" dirty="0"/>
              <a:t>usmena opomena razrednika – ako se </a:t>
            </a:r>
            <a:r>
              <a:rPr lang="hr-HR" b="1" dirty="0"/>
              <a:t>jednom</a:t>
            </a:r>
            <a:r>
              <a:rPr lang="hr-HR" dirty="0"/>
              <a:t> ne pridržavate nekog pravila ponašanja u školi</a:t>
            </a:r>
          </a:p>
          <a:p>
            <a:pPr marL="0" indent="0">
              <a:buNone/>
            </a:pPr>
            <a:r>
              <a:rPr lang="hr-HR" dirty="0"/>
              <a:t>    </a:t>
            </a:r>
            <a:r>
              <a:rPr lang="hr-HR" u="sng" dirty="0"/>
              <a:t>IZNIMKA: </a:t>
            </a:r>
            <a:r>
              <a:rPr lang="hr-HR" u="sng" dirty="0" err="1"/>
              <a:t>korišenje</a:t>
            </a:r>
            <a:r>
              <a:rPr lang="hr-HR" u="sng" dirty="0"/>
              <a:t> mobitela – pisana opomena!</a:t>
            </a:r>
          </a:p>
          <a:p>
            <a:pPr>
              <a:buFontTx/>
              <a:buChar char="-"/>
            </a:pPr>
            <a:r>
              <a:rPr lang="hr-HR" dirty="0"/>
              <a:t>pisana opomena razrednika – ako se </a:t>
            </a:r>
            <a:r>
              <a:rPr lang="hr-HR" b="1" dirty="0"/>
              <a:t>dva</a:t>
            </a:r>
            <a:r>
              <a:rPr lang="hr-HR" dirty="0"/>
              <a:t> puta ne pridržavate nekog pravila ponašanja u školi</a:t>
            </a:r>
          </a:p>
          <a:p>
            <a:pPr>
              <a:buFontTx/>
              <a:buChar char="-"/>
            </a:pPr>
            <a:r>
              <a:rPr lang="hr-HR" dirty="0"/>
              <a:t>ukor ili strogi ukor – ako se </a:t>
            </a:r>
            <a:r>
              <a:rPr lang="hr-HR" b="1" dirty="0"/>
              <a:t>više puta </a:t>
            </a:r>
            <a:r>
              <a:rPr lang="hr-HR" dirty="0"/>
              <a:t>i ponovno ne pridržavate nekog pravila ponašanja u školi ili kod teškog nepridržavanja pravila (krađa, nasilno ponašanje, govor mržnje, prisiljavanje drugih na ružno ponašanje, pušenje, konzumiranje alkohola…)</a:t>
            </a:r>
          </a:p>
          <a:p>
            <a:pPr>
              <a:buFontTx/>
              <a:buChar char="-"/>
            </a:pPr>
            <a:r>
              <a:rPr lang="hr-HR" dirty="0"/>
              <a:t>preseljenje u drugu školu</a:t>
            </a:r>
          </a:p>
        </p:txBody>
      </p:sp>
    </p:spTree>
    <p:extLst>
      <p:ext uri="{BB962C8B-B14F-4D97-AF65-F5344CB8AC3E}">
        <p14:creationId xmlns:p14="http://schemas.microsoft.com/office/powerpoint/2010/main" val="3416351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>
            <a:extLst>
              <a:ext uri="{FF2B5EF4-FFF2-40B4-BE49-F238E27FC236}">
                <a16:creationId xmlns:a16="http://schemas.microsoft.com/office/drawing/2014/main" id="{781C5B21-7185-23DF-D96C-B81E29C2C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4" y="107673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2">
                    <a:lumMod val="50000"/>
                  </a:schemeClr>
                </a:solidFill>
              </a:rPr>
              <a:t>Pravilnik o ocjenjivanju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984D80C2-8FBD-8E99-CDE5-439D9203D709}"/>
              </a:ext>
            </a:extLst>
          </p:cNvPr>
          <p:cNvSpPr txBox="1"/>
          <p:nvPr/>
        </p:nvSpPr>
        <p:spPr>
          <a:xfrm>
            <a:off x="455424" y="1536174"/>
            <a:ext cx="762591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sz="4000" dirty="0"/>
              <a:t>najviše 4 pisane provjere tjedno</a:t>
            </a:r>
          </a:p>
          <a:p>
            <a:pPr marL="285750" indent="-285750">
              <a:buFontTx/>
              <a:buChar char="-"/>
            </a:pPr>
            <a:r>
              <a:rPr lang="hr-HR" sz="4000" dirty="0"/>
              <a:t>najviše 1 pisana i 1 usmena provjera dnevno</a:t>
            </a:r>
          </a:p>
          <a:p>
            <a:pPr marL="285750" indent="-285750">
              <a:buFontTx/>
              <a:buChar char="-"/>
            </a:pPr>
            <a:r>
              <a:rPr lang="hr-HR" sz="4000" dirty="0"/>
              <a:t>najviše 2 usmene provjere dnevno</a:t>
            </a:r>
          </a:p>
          <a:p>
            <a:endParaRPr lang="hr-HR" sz="4000" dirty="0"/>
          </a:p>
          <a:p>
            <a:r>
              <a:rPr lang="hr-HR" sz="4000" dirty="0"/>
              <a:t>Usmena provjera – bez najave!</a:t>
            </a:r>
          </a:p>
          <a:p>
            <a:r>
              <a:rPr lang="hr-HR" sz="4000" dirty="0"/>
              <a:t>Pisana provjera – </a:t>
            </a:r>
            <a:r>
              <a:rPr lang="hr-HR" sz="4000" dirty="0" err="1"/>
              <a:t>vremenik</a:t>
            </a:r>
            <a:r>
              <a:rPr lang="hr-HR" sz="4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366925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>
                <a:latin typeface="Candara" panose="020E0502030303020204" pitchFamily="34" charset="0"/>
              </a:rPr>
              <a:t>Uvodno ili inicijalno provjeravanje </a:t>
            </a:r>
            <a:br>
              <a:rPr lang="hr-HR" sz="3600" b="1" dirty="0">
                <a:latin typeface="Candara" panose="020E0502030303020204" pitchFamily="34" charset="0"/>
              </a:rPr>
            </a:br>
            <a:endParaRPr lang="hr-HR" sz="3600" b="1" dirty="0">
              <a:latin typeface="Candara" panose="020E0502030303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r-HR" sz="1800" b="1" dirty="0"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hr-HR" dirty="0">
              <a:latin typeface="Candara" panose="020E0502030303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r-HR" dirty="0">
                <a:latin typeface="Candara" panose="020E0502030303020204" pitchFamily="34" charset="0"/>
              </a:rPr>
              <a:t>na početku školske godine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>
                <a:latin typeface="Candara" panose="020E0502030303020204" pitchFamily="34" charset="0"/>
              </a:rPr>
              <a:t>u prva dva tjedna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>
                <a:latin typeface="Candara" panose="020E0502030303020204" pitchFamily="34" charset="0"/>
              </a:rPr>
              <a:t>rezultat inicijalne provjere upisuje se u bilješke o praćenju učenika</a:t>
            </a:r>
          </a:p>
        </p:txBody>
      </p:sp>
    </p:spTree>
    <p:extLst>
      <p:ext uri="{BB962C8B-B14F-4D97-AF65-F5344CB8AC3E}">
        <p14:creationId xmlns:p14="http://schemas.microsoft.com/office/powerpoint/2010/main" val="2486173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2226B3-D14A-D0DA-F735-46DC161EB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5400" b="1" dirty="0">
                <a:solidFill>
                  <a:schemeClr val="accent5">
                    <a:lumMod val="50000"/>
                  </a:schemeClr>
                </a:solidFill>
              </a:rPr>
              <a:t>Ostale informacije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B64C729-7758-C888-F444-07E771B6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užina - besplatna</a:t>
            </a:r>
          </a:p>
          <a:p>
            <a:r>
              <a:rPr lang="hr-HR" dirty="0"/>
              <a:t>osiguranje 5 </a:t>
            </a:r>
            <a:r>
              <a:rPr lang="hr-HR" dirty="0" err="1"/>
              <a:t>eur</a:t>
            </a:r>
            <a:endParaRPr lang="hr-HR" dirty="0"/>
          </a:p>
          <a:p>
            <a:r>
              <a:rPr lang="hr-HR" dirty="0"/>
              <a:t>školska knjižnica 5 </a:t>
            </a:r>
            <a:r>
              <a:rPr lang="hr-HR" dirty="0" err="1"/>
              <a:t>eur</a:t>
            </a:r>
            <a:endParaRPr lang="hr-HR" dirty="0"/>
          </a:p>
          <a:p>
            <a:r>
              <a:rPr lang="hr-HR" dirty="0"/>
              <a:t>ispiti ?</a:t>
            </a:r>
          </a:p>
          <a:p>
            <a:r>
              <a:rPr lang="hr-HR" dirty="0"/>
              <a:t>roditeljski sastanak</a:t>
            </a:r>
          </a:p>
          <a:p>
            <a:r>
              <a:rPr lang="hr-HR" dirty="0"/>
              <a:t>primanja roditelja</a:t>
            </a:r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listić s informacijama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41070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sz="2000" b="1" i="1" dirty="0">
                <a:latin typeface="Candara" panose="020E0502030303020204" pitchFamily="34" charset="0"/>
              </a:rPr>
              <a:t>POV</a:t>
            </a:r>
            <a:r>
              <a:rPr lang="hr-HR" sz="2000" i="1" dirty="0">
                <a:latin typeface="Candara" panose="020E0502030303020204" pitchFamily="34" charset="0"/>
              </a:rPr>
              <a:t> – Sanja Špiranec	                                </a:t>
            </a:r>
            <a:r>
              <a:rPr lang="hr-HR" sz="2000" dirty="0">
                <a:latin typeface="Candara" panose="020E0502030303020204" pitchFamily="34" charset="0"/>
              </a:rPr>
              <a:t>2 sata tjedno, 70 sati godišnje</a:t>
            </a:r>
            <a:endParaRPr lang="hr-HR" sz="2000" b="1" i="1" dirty="0">
              <a:latin typeface="Candara" panose="020E0502030303020204" pitchFamily="34" charset="0"/>
            </a:endParaRPr>
          </a:p>
          <a:p>
            <a:r>
              <a:rPr lang="hr-HR" sz="2000" b="1" i="1" dirty="0">
                <a:latin typeface="Candara" panose="020E0502030303020204" pitchFamily="34" charset="0"/>
              </a:rPr>
              <a:t>TK</a:t>
            </a:r>
            <a:r>
              <a:rPr lang="hr-HR" sz="2000" i="1" dirty="0">
                <a:latin typeface="Candara" panose="020E0502030303020204" pitchFamily="34" charset="0"/>
              </a:rPr>
              <a:t> – Smiljana </a:t>
            </a:r>
            <a:r>
              <a:rPr lang="hr-HR" sz="2000" i="1" dirty="0" err="1">
                <a:latin typeface="Candara" panose="020E0502030303020204" pitchFamily="34" charset="0"/>
              </a:rPr>
              <a:t>Colar</a:t>
            </a:r>
            <a:r>
              <a:rPr lang="hr-HR" sz="2000" i="1" dirty="0">
                <a:latin typeface="Candara" panose="020E0502030303020204" pitchFamily="34" charset="0"/>
              </a:rPr>
              <a:t>	                                </a:t>
            </a:r>
            <a:r>
              <a:rPr lang="hr-HR" sz="2000" dirty="0">
                <a:latin typeface="Candara" panose="020E0502030303020204" pitchFamily="34" charset="0"/>
              </a:rPr>
              <a:t>1 sat tjedno, 35 sati godišnje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TZK</a:t>
            </a:r>
            <a:r>
              <a:rPr lang="hr-HR" sz="2000" i="1" dirty="0">
                <a:latin typeface="Candara" panose="020E0502030303020204" pitchFamily="34" charset="0"/>
              </a:rPr>
              <a:t> – Aleksandar </a:t>
            </a:r>
            <a:r>
              <a:rPr lang="hr-HR" sz="2000" i="1" dirty="0" err="1">
                <a:latin typeface="Candara" panose="020E0502030303020204" pitchFamily="34" charset="0"/>
              </a:rPr>
              <a:t>Puklavec</a:t>
            </a:r>
            <a:r>
              <a:rPr lang="hr-HR" sz="2000" i="1" dirty="0">
                <a:latin typeface="Candara" panose="020E0502030303020204" pitchFamily="34" charset="0"/>
              </a:rPr>
              <a:t>                           </a:t>
            </a:r>
            <a:r>
              <a:rPr lang="hr-HR" sz="2000" dirty="0">
                <a:latin typeface="Candara" panose="020E0502030303020204" pitchFamily="34" charset="0"/>
              </a:rPr>
              <a:t>2 sata tjedno, 70 sati godišnje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INF</a:t>
            </a:r>
            <a:r>
              <a:rPr lang="hr-HR" sz="2000" i="1" dirty="0">
                <a:latin typeface="Candara" panose="020E0502030303020204" pitchFamily="34" charset="0"/>
              </a:rPr>
              <a:t> – Ivan Novak		              </a:t>
            </a:r>
            <a:r>
              <a:rPr lang="hr-HR" sz="2000" dirty="0">
                <a:latin typeface="Candara" panose="020E0502030303020204" pitchFamily="34" charset="0"/>
              </a:rPr>
              <a:t>2 sata tjedno, 70 sati godišnje</a:t>
            </a:r>
          </a:p>
          <a:p>
            <a:pPr marL="0" indent="0">
              <a:buNone/>
            </a:pPr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dirty="0">
                <a:latin typeface="Candara" panose="020E0502030303020204" pitchFamily="34" charset="0"/>
              </a:rPr>
              <a:t>Izborni predmeti: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VJER</a:t>
            </a:r>
            <a:r>
              <a:rPr lang="hr-HR" sz="2000" i="1" dirty="0">
                <a:latin typeface="Candara" panose="020E0502030303020204" pitchFamily="34" charset="0"/>
              </a:rPr>
              <a:t> – Josip Jelušić                                          </a:t>
            </a:r>
            <a:r>
              <a:rPr lang="hr-HR" sz="2000" dirty="0">
                <a:latin typeface="Candara" panose="020E0502030303020204" pitchFamily="34" charset="0"/>
              </a:rPr>
              <a:t>2 sata tjedno, 70 sati godišnje</a:t>
            </a:r>
          </a:p>
          <a:p>
            <a:r>
              <a:rPr lang="hr-HR" sz="2000" b="1" i="1" dirty="0">
                <a:latin typeface="Candara" panose="020E0502030303020204" pitchFamily="34" charset="0"/>
              </a:rPr>
              <a:t>NJ</a:t>
            </a:r>
            <a:r>
              <a:rPr lang="hr-HR" sz="2000" i="1" dirty="0">
                <a:latin typeface="Candara" panose="020E0502030303020204" pitchFamily="34" charset="0"/>
              </a:rPr>
              <a:t> – Lana Matić </a:t>
            </a:r>
            <a:r>
              <a:rPr lang="hr-HR" sz="2000" i="1">
                <a:latin typeface="Candara" panose="020E0502030303020204" pitchFamily="34" charset="0"/>
              </a:rPr>
              <a:t>Pintarić                                 </a:t>
            </a:r>
            <a:r>
              <a:rPr lang="hr-HR" sz="2000" dirty="0">
                <a:latin typeface="Candara" panose="020E0502030303020204" pitchFamily="34" charset="0"/>
              </a:rPr>
              <a:t>2 sata tjedno, 70 sati godišnje</a:t>
            </a:r>
          </a:p>
        </p:txBody>
      </p:sp>
    </p:spTree>
    <p:extLst>
      <p:ext uri="{BB962C8B-B14F-4D97-AF65-F5344CB8AC3E}">
        <p14:creationId xmlns:p14="http://schemas.microsoft.com/office/powerpoint/2010/main" val="24630641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BDAE70-5434-6679-3819-A80A1FD89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6000" b="1" dirty="0">
                <a:solidFill>
                  <a:srgbClr val="7030A0"/>
                </a:solidFill>
              </a:rPr>
              <a:t>Od mene možete očekivati…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D218901-AB5C-287F-DD42-BD6509C45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pomoć i podršku u rješavanju </a:t>
            </a:r>
          </a:p>
          <a:p>
            <a:pPr marL="0" indent="0">
              <a:buNone/>
            </a:pPr>
            <a:r>
              <a:rPr lang="hr-HR" dirty="0"/>
              <a:t>   bilo kojeg problema </a:t>
            </a:r>
          </a:p>
          <a:p>
            <a:r>
              <a:rPr lang="hr-HR" dirty="0"/>
              <a:t>povjerenje</a:t>
            </a:r>
          </a:p>
          <a:p>
            <a:r>
              <a:rPr lang="hr-HR" dirty="0"/>
              <a:t>razumijevanje</a:t>
            </a:r>
          </a:p>
          <a:p>
            <a:r>
              <a:rPr lang="hr-HR" dirty="0"/>
              <a:t>iskrenost</a:t>
            </a:r>
          </a:p>
          <a:p>
            <a:r>
              <a:rPr lang="hr-HR" dirty="0"/>
              <a:t>pravednost</a:t>
            </a:r>
          </a:p>
          <a:p>
            <a:r>
              <a:rPr lang="hr-HR" dirty="0"/>
              <a:t>dosljednost</a:t>
            </a:r>
          </a:p>
          <a:p>
            <a:r>
              <a:rPr lang="hr-HR" dirty="0"/>
              <a:t>pristupačnost</a:t>
            </a:r>
          </a:p>
          <a:p>
            <a:r>
              <a:rPr lang="hr-HR" sz="3600" dirty="0">
                <a:solidFill>
                  <a:srgbClr val="7030A0"/>
                </a:solidFill>
              </a:rPr>
              <a:t>… da sam tu zbog vas i za vas!</a:t>
            </a:r>
          </a:p>
          <a:p>
            <a:endParaRPr lang="hr-HR" dirty="0"/>
          </a:p>
          <a:p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0F36135-C61D-C462-2747-281343B41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202" y="1450022"/>
            <a:ext cx="3239778" cy="395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560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E6F645-6CA4-C8A3-604E-DB8423BDF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796"/>
            <a:ext cx="7886700" cy="1325563"/>
          </a:xfrm>
        </p:spPr>
        <p:txBody>
          <a:bodyPr>
            <a:normAutofit/>
          </a:bodyPr>
          <a:lstStyle/>
          <a:p>
            <a:r>
              <a:rPr lang="hr-HR" sz="5400" b="1" dirty="0">
                <a:solidFill>
                  <a:srgbClr val="7030A0"/>
                </a:solidFill>
              </a:rPr>
              <a:t>Od vas očekujem…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AF474C2-1A5C-88F8-14E9-9E654CB44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05019"/>
            <a:ext cx="7886700" cy="5122414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pristojnost</a:t>
            </a:r>
          </a:p>
          <a:p>
            <a:r>
              <a:rPr lang="hr-HR" dirty="0"/>
              <a:t>dobronamjernost</a:t>
            </a:r>
          </a:p>
          <a:p>
            <a:r>
              <a:rPr lang="hr-HR" dirty="0"/>
              <a:t>složnost</a:t>
            </a:r>
          </a:p>
          <a:p>
            <a:r>
              <a:rPr lang="hr-HR" dirty="0"/>
              <a:t>toleranciju</a:t>
            </a:r>
          </a:p>
          <a:p>
            <a:r>
              <a:rPr lang="hr-HR" dirty="0"/>
              <a:t>spremnost na pomoć </a:t>
            </a:r>
          </a:p>
          <a:p>
            <a:r>
              <a:rPr lang="hr-HR" dirty="0"/>
              <a:t>iskrenost</a:t>
            </a:r>
          </a:p>
          <a:p>
            <a:r>
              <a:rPr lang="hr-HR" dirty="0"/>
              <a:t>marljivost</a:t>
            </a:r>
          </a:p>
          <a:p>
            <a:r>
              <a:rPr lang="hr-HR" dirty="0"/>
              <a:t>obavljanje svih svojih obaveza </a:t>
            </a:r>
            <a:r>
              <a:rPr lang="hr-HR" u="sng" dirty="0"/>
              <a:t>na svom prvom radnom mjestu</a:t>
            </a:r>
            <a:r>
              <a:rPr lang="hr-HR" dirty="0"/>
              <a:t> (učenje i DZ!)</a:t>
            </a:r>
          </a:p>
          <a:p>
            <a:r>
              <a:rPr lang="hr-HR" sz="3900" dirty="0">
                <a:solidFill>
                  <a:srgbClr val="7030A0"/>
                </a:solidFill>
              </a:rPr>
              <a:t>… da vam škola bude mjesto smijeha, radosti i prikupljanja novih znanja!</a:t>
            </a:r>
          </a:p>
          <a:p>
            <a:endParaRPr lang="hr-HR" dirty="0"/>
          </a:p>
          <a:p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283671D-3C96-34C8-9304-3FA67ADCA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670" y="1305019"/>
            <a:ext cx="285750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69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099BC2-DEBD-DB45-E65C-ED6FCD9D6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621E382-27D0-5601-3088-F50C0352E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1670" y="1825625"/>
            <a:ext cx="515493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hr-HR" b="1" dirty="0">
                <a:solidFill>
                  <a:srgbClr val="FF0000"/>
                </a:solidFill>
              </a:rPr>
              <a:t>Svaki je dan nova prilika za naučiti nešto zanimljivo i pokazati koliko možeš! </a:t>
            </a:r>
          </a:p>
          <a:p>
            <a:pPr marL="0" indent="0" algn="ctr">
              <a:buNone/>
            </a:pPr>
            <a:endParaRPr lang="hr-HR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hr-HR" b="1" dirty="0">
                <a:solidFill>
                  <a:srgbClr val="FF0000"/>
                </a:solidFill>
              </a:rPr>
              <a:t>Budite znatiželjni, hrabri i vjerujte u sebe – uspjeh dolazi onima koji se trude!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F57DB8D-6DD6-3834-C0A9-37172B398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60922" cy="6176963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0EE45F26-E880-B627-E5E6-5476EAFE6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6922" y="1203767"/>
            <a:ext cx="5157663" cy="445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491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A213AA8-B088-36F3-455F-9FF1DFB47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Izbor razrednoga rukovodstva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6A63CCF-B07B-CDFF-0F99-3A025A314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predsjednik/predsjednica razreda</a:t>
            </a:r>
          </a:p>
          <a:p>
            <a:r>
              <a:rPr lang="hr-HR" dirty="0"/>
              <a:t>zamjenik predsjednika razreda / predsjednice razreda</a:t>
            </a:r>
          </a:p>
          <a:p>
            <a:r>
              <a:rPr lang="hr-HR" dirty="0"/>
              <a:t>blagajnik</a:t>
            </a:r>
          </a:p>
          <a:p>
            <a:endParaRPr lang="hr-HR" dirty="0"/>
          </a:p>
          <a:p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E31E61E-3D03-E768-6573-5CBFDECC8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440" y="3029155"/>
            <a:ext cx="5360670" cy="35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78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Kalendar školske godine 2025./2026.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hr-HR" sz="2400" b="1" dirty="0">
                <a:latin typeface="Candara" panose="020E0502030303020204" pitchFamily="34" charset="0"/>
              </a:rPr>
              <a:t>1. polugodište</a:t>
            </a:r>
          </a:p>
          <a:p>
            <a:pPr algn="ctr">
              <a:buNone/>
            </a:pPr>
            <a:r>
              <a:rPr lang="hr-HR" sz="2400" b="1" dirty="0">
                <a:latin typeface="Candara" panose="020E0502030303020204" pitchFamily="34" charset="0"/>
              </a:rPr>
              <a:t>od 8</a:t>
            </a:r>
            <a:r>
              <a:rPr lang="pt-BR" sz="2400" b="1" dirty="0">
                <a:latin typeface="Candara" panose="020E0502030303020204" pitchFamily="34" charset="0"/>
              </a:rPr>
              <a:t>. rujna 20</a:t>
            </a:r>
            <a:r>
              <a:rPr lang="hr-HR" sz="2400" b="1" dirty="0">
                <a:latin typeface="Candara" panose="020E0502030303020204" pitchFamily="34" charset="0"/>
              </a:rPr>
              <a:t>25</a:t>
            </a:r>
            <a:r>
              <a:rPr lang="pt-BR" sz="2400" b="1" dirty="0">
                <a:latin typeface="Candara" panose="020E0502030303020204" pitchFamily="34" charset="0"/>
              </a:rPr>
              <a:t>. do 2</a:t>
            </a:r>
            <a:r>
              <a:rPr lang="hr-HR" sz="2400" b="1" dirty="0">
                <a:latin typeface="Candara" panose="020E0502030303020204" pitchFamily="34" charset="0"/>
              </a:rPr>
              <a:t>3</a:t>
            </a:r>
            <a:r>
              <a:rPr lang="pt-BR" sz="2400" b="1" dirty="0">
                <a:latin typeface="Candara" panose="020E0502030303020204" pitchFamily="34" charset="0"/>
              </a:rPr>
              <a:t>. prosinca 20</a:t>
            </a:r>
            <a:r>
              <a:rPr lang="hr-HR" sz="2400" b="1" dirty="0">
                <a:latin typeface="Candara" panose="020E0502030303020204" pitchFamily="34" charset="0"/>
              </a:rPr>
              <a:t>25</a:t>
            </a:r>
            <a:r>
              <a:rPr lang="pt-BR" sz="2400" b="1" dirty="0">
                <a:latin typeface="Candara" panose="020E0502030303020204" pitchFamily="34" charset="0"/>
              </a:rPr>
              <a:t>. godine.</a:t>
            </a:r>
            <a:r>
              <a:rPr lang="hr-HR" sz="2400" b="1" dirty="0">
                <a:latin typeface="Candara" panose="020E0502030303020204" pitchFamily="34" charset="0"/>
              </a:rPr>
              <a:t> </a:t>
            </a:r>
          </a:p>
          <a:p>
            <a:pPr algn="ctr">
              <a:buNone/>
            </a:pPr>
            <a:r>
              <a:rPr lang="hr-HR" sz="2400" dirty="0">
                <a:latin typeface="Candara" panose="020E0502030303020204" pitchFamily="34" charset="0"/>
              </a:rPr>
              <a:t>zimski praznici:  24. 12. 2025.  - 9. 1. 2026.</a:t>
            </a:r>
          </a:p>
          <a:p>
            <a:pPr algn="ctr">
              <a:buNone/>
            </a:pPr>
            <a:endParaRPr lang="hr-HR" sz="2400" dirty="0">
              <a:latin typeface="Candara" panose="020E0502030303020204" pitchFamily="34" charset="0"/>
            </a:endParaRPr>
          </a:p>
          <a:p>
            <a:pPr algn="ctr">
              <a:buNone/>
            </a:pPr>
            <a:endParaRPr lang="hr-HR" sz="2400" dirty="0">
              <a:latin typeface="Candara" panose="020E0502030303020204" pitchFamily="34" charset="0"/>
            </a:endParaRPr>
          </a:p>
          <a:p>
            <a:pPr algn="ctr">
              <a:buNone/>
            </a:pPr>
            <a:r>
              <a:rPr lang="hr-HR" sz="2400" b="1" dirty="0">
                <a:latin typeface="Candara" panose="020E0502030303020204" pitchFamily="34" charset="0"/>
              </a:rPr>
              <a:t> 2. polugodište </a:t>
            </a:r>
          </a:p>
          <a:p>
            <a:pPr algn="ctr">
              <a:buNone/>
            </a:pPr>
            <a:r>
              <a:rPr lang="hr-HR" sz="2400" b="1" dirty="0">
                <a:latin typeface="Candara" panose="020E0502030303020204" pitchFamily="34" charset="0"/>
              </a:rPr>
              <a:t>od 12. siječnja 2025. do 12. lipnja 2026.</a:t>
            </a:r>
          </a:p>
          <a:p>
            <a:pPr algn="ctr">
              <a:buNone/>
            </a:pPr>
            <a:r>
              <a:rPr lang="hr-HR" sz="2400" dirty="0">
                <a:latin typeface="Candara" panose="020E0502030303020204" pitchFamily="34" charset="0"/>
              </a:rPr>
              <a:t>proljetni praznici: 30. 3. 2026. -  6. 4. 2026.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99657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56B3E9-9D2F-402A-905F-4B332643E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0E695C3-89AA-43DE-8BA8-A3229D69D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2DFF14E-A796-455F-B489-3E9AE7D57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54" y="114300"/>
            <a:ext cx="9103360" cy="648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65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latin typeface="Candara" panose="020E0502030303020204" pitchFamily="34" charset="0"/>
              </a:rPr>
              <a:t>Planirane aktivnosti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42950" y="1931670"/>
            <a:ext cx="7212330" cy="4926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RUJAN</a:t>
            </a:r>
            <a:r>
              <a:rPr lang="hr-HR" sz="2000" dirty="0">
                <a:latin typeface="Candara" panose="020E0502030303020204" pitchFamily="34" charset="0"/>
              </a:rPr>
              <a:t> </a:t>
            </a:r>
          </a:p>
          <a:p>
            <a:pPr marL="0" indent="0">
              <a:buNone/>
            </a:pPr>
            <a:r>
              <a:rPr lang="hr-HR" sz="2000" dirty="0">
                <a:latin typeface="Candara" panose="020E0502030303020204" pitchFamily="34" charset="0"/>
              </a:rPr>
              <a:t>Dan sporta (</a:t>
            </a:r>
            <a:r>
              <a:rPr lang="hr-HR" sz="2000" dirty="0" err="1">
                <a:latin typeface="Candara" panose="020E0502030303020204" pitchFamily="34" charset="0"/>
              </a:rPr>
              <a:t>biciklijada</a:t>
            </a:r>
            <a:r>
              <a:rPr lang="hr-HR" sz="2000" dirty="0">
                <a:latin typeface="Candara" panose="020E0502030303020204" pitchFamily="34" charset="0"/>
              </a:rPr>
              <a:t>?); školski kros</a:t>
            </a:r>
          </a:p>
          <a:p>
            <a:pPr marL="0" indent="0">
              <a:buNone/>
            </a:pPr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LISTOPAD</a:t>
            </a:r>
            <a:endParaRPr lang="hr-HR" sz="2000" dirty="0">
              <a:latin typeface="Candara" panose="020E050203030302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hr-HR" sz="2000" dirty="0">
                <a:latin typeface="Candara" panose="020E0502030303020204" pitchFamily="34" charset="0"/>
              </a:rPr>
              <a:t>Kazališna predstava: </a:t>
            </a:r>
            <a:r>
              <a:rPr lang="hr-HR" sz="2000" dirty="0" err="1">
                <a:latin typeface="Candara" panose="020E0502030303020204" pitchFamily="34" charset="0"/>
              </a:rPr>
              <a:t>Assitej</a:t>
            </a:r>
            <a:endParaRPr lang="hr-HR" sz="2000" dirty="0">
              <a:latin typeface="Candara" panose="020E050203030302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STUDENI</a:t>
            </a:r>
            <a:r>
              <a:rPr lang="hr-HR" sz="2000" dirty="0">
                <a:latin typeface="Candara" panose="020E0502030303020204" pitchFamily="34" charset="0"/>
              </a:rPr>
              <a:t>		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hr-HR" sz="2000" dirty="0">
                <a:latin typeface="Candara" panose="020E0502030303020204" pitchFamily="34" charset="0"/>
              </a:rPr>
              <a:t>Sjećanje na Vukovar (18.11.)</a:t>
            </a:r>
          </a:p>
          <a:p>
            <a:pPr lvl="0">
              <a:buFont typeface="Arial" panose="020B0604020202020204" pitchFamily="34" charset="0"/>
              <a:buChar char="•"/>
            </a:pPr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PROSINAC</a:t>
            </a:r>
            <a:endParaRPr lang="hr-HR" sz="2000" dirty="0">
              <a:latin typeface="Candara" panose="020E05020303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r-HR" sz="2000" dirty="0">
                <a:latin typeface="Candara" panose="020E0502030303020204" pitchFamily="34" charset="0"/>
              </a:rPr>
              <a:t>Božićni sajam dobrote, božićna priredba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64544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…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77190" y="1600200"/>
            <a:ext cx="8138160" cy="4576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SIJEČANJ</a:t>
            </a:r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VELJAČA</a:t>
            </a:r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dirty="0">
                <a:latin typeface="Candara" panose="020E0502030303020204" pitchFamily="34" charset="0"/>
              </a:rPr>
              <a:t>fašnik i maskenbal </a:t>
            </a:r>
          </a:p>
          <a:p>
            <a:pPr marL="0" indent="0">
              <a:buNone/>
            </a:pPr>
            <a:r>
              <a:rPr lang="hr-HR" sz="2000" dirty="0">
                <a:latin typeface="Candara" panose="020E0502030303020204" pitchFamily="34" charset="0"/>
              </a:rPr>
              <a:t>obilježavanje  Valentinova (14.2.)</a:t>
            </a:r>
          </a:p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TRAVANJ</a:t>
            </a:r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dirty="0">
                <a:latin typeface="Candara" panose="020E0502030303020204" pitchFamily="34" charset="0"/>
              </a:rPr>
              <a:t>Terenska nastava: Zagreb (kazalište „Ljepotica i zvijer”)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2086908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…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latin typeface="Candara" panose="020E0502030303020204" pitchFamily="34" charset="0"/>
              </a:rPr>
              <a:t>LIPANJ</a:t>
            </a:r>
            <a:endParaRPr lang="hr-HR" sz="2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hr-HR" sz="2000" dirty="0">
                <a:latin typeface="Candara" panose="020E0502030303020204" pitchFamily="34" charset="0"/>
              </a:rPr>
              <a:t>Dan škole </a:t>
            </a:r>
          </a:p>
          <a:p>
            <a:pPr marL="0" indent="0">
              <a:buNone/>
            </a:pPr>
            <a:endParaRPr lang="hr-HR" sz="2000" dirty="0">
              <a:latin typeface="Candara" panose="020E0502030303020204" pitchFamily="34" charset="0"/>
            </a:endParaRPr>
          </a:p>
          <a:p>
            <a:r>
              <a:rPr lang="hr-HR" sz="2000" dirty="0">
                <a:latin typeface="Candara" panose="020E0502030303020204" pitchFamily="34" charset="0"/>
              </a:rPr>
              <a:t>Tijekom nastavne godine: Projekt „TRENING ŽIVOTNIH VJEŠTINA” </a:t>
            </a:r>
          </a:p>
          <a:p>
            <a:pPr marL="0" indent="0">
              <a:buNone/>
            </a:pPr>
            <a:r>
              <a:rPr lang="hr-HR" sz="2000" dirty="0">
                <a:latin typeface="Candara" panose="020E0502030303020204" pitchFamily="34" charset="0"/>
              </a:rPr>
              <a:t>      za učenike 5-ih razreda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27175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>
                <a:latin typeface="Candara" panose="020E0502030303020204" pitchFamily="34" charset="0"/>
              </a:rPr>
              <a:t>WEB STRANICA škole</a:t>
            </a:r>
            <a:br>
              <a:rPr lang="hr-HR" dirty="0">
                <a:latin typeface="Candara" panose="020E0502030303020204" pitchFamily="34" charset="0"/>
              </a:rPr>
            </a:br>
            <a:r>
              <a:rPr lang="hr-HR" dirty="0">
                <a:latin typeface="Candara" panose="020E0502030303020204" pitchFamily="34" charset="0"/>
              </a:rPr>
              <a:t>http://os-nedelisce.skole.hr/</a:t>
            </a:r>
            <a:br>
              <a:rPr lang="hr-HR" dirty="0">
                <a:latin typeface="Candara" panose="020E0502030303020204" pitchFamily="34" charset="0"/>
              </a:rPr>
            </a:br>
            <a:endParaRPr lang="hr-HR" dirty="0">
              <a:latin typeface="Candara" panose="020E0502030303020204" pitchFamily="34" charset="0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5313A7CF-EBA9-F042-373B-630E33DFE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07" y="1348740"/>
            <a:ext cx="8388786" cy="4828223"/>
          </a:xfrm>
          <a:prstGeom prst="rect">
            <a:avLst/>
          </a:prstGeom>
        </p:spPr>
      </p:pic>
      <p:sp>
        <p:nvSpPr>
          <p:cNvPr id="9" name="Rezervirano mjesto sadržaja 8">
            <a:extLst>
              <a:ext uri="{FF2B5EF4-FFF2-40B4-BE49-F238E27FC236}">
                <a16:creationId xmlns:a16="http://schemas.microsoft.com/office/drawing/2014/main" id="{831EE8B1-549F-CABC-0351-CDE5DDDCC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607185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1316</Words>
  <Application>Microsoft Office PowerPoint</Application>
  <PresentationFormat>Prikaz na zaslonu (4:3)</PresentationFormat>
  <Paragraphs>179</Paragraphs>
  <Slides>33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33</vt:i4>
      </vt:variant>
    </vt:vector>
  </HeadingPairs>
  <TitlesOfParts>
    <vt:vector size="41" baseType="lpstr">
      <vt:lpstr>Arial</vt:lpstr>
      <vt:lpstr>Arial Rounded MT Bold</vt:lpstr>
      <vt:lpstr>Calibri</vt:lpstr>
      <vt:lpstr>Calibri Light</vt:lpstr>
      <vt:lpstr>Candara</vt:lpstr>
      <vt:lpstr>Times New Roman</vt:lpstr>
      <vt:lpstr>Wingdings</vt:lpstr>
      <vt:lpstr>Tema sustava Office</vt:lpstr>
      <vt:lpstr>Dobro došli u      5. razred!</vt:lpstr>
      <vt:lpstr>Predmeti i učitelji</vt:lpstr>
      <vt:lpstr>PowerPoint prezentacija</vt:lpstr>
      <vt:lpstr>Kalendar školske godine 2025./2026.</vt:lpstr>
      <vt:lpstr>PowerPoint prezentacija</vt:lpstr>
      <vt:lpstr>Planirane aktivnosti</vt:lpstr>
      <vt:lpstr>…</vt:lpstr>
      <vt:lpstr>…</vt:lpstr>
      <vt:lpstr>WEB STRANICA škole http://os-nedelisce.skole.hr/ </vt:lpstr>
      <vt:lpstr>WEB STRANICA škole http://os-nedelisce.skole.hr/ </vt:lpstr>
      <vt:lpstr>Pravila ponašanja u školi</vt:lpstr>
      <vt:lpstr>Pravila ponašanja u školi</vt:lpstr>
      <vt:lpstr>PowerPoint prezentacija</vt:lpstr>
      <vt:lpstr>PowerPoint prezentacija</vt:lpstr>
      <vt:lpstr>Raspored sati – 5. B</vt:lpstr>
      <vt:lpstr>PowerPoint prezentacija</vt:lpstr>
      <vt:lpstr>Podjela udžbenika</vt:lpstr>
      <vt:lpstr>Pravila ponašanja u školi</vt:lpstr>
      <vt:lpstr>Pravila ponašanja u školi</vt:lpstr>
      <vt:lpstr>Pravila ponašanja u školi</vt:lpstr>
      <vt:lpstr>Pravila ponašanja u školi</vt:lpstr>
      <vt:lpstr>Pravila ponašanja u školi</vt:lpstr>
      <vt:lpstr>Pravila ponašanja u školi</vt:lpstr>
      <vt:lpstr>Pravila ponašanja u školi</vt:lpstr>
      <vt:lpstr>Pravila ponašanja u školi</vt:lpstr>
      <vt:lpstr>Pedagoške mjere</vt:lpstr>
      <vt:lpstr>Pravilnik o ocjenjivanju</vt:lpstr>
      <vt:lpstr>Uvodno ili inicijalno provjeravanje  </vt:lpstr>
      <vt:lpstr>Ostale informacije</vt:lpstr>
      <vt:lpstr>Od mene možete očekivati…</vt:lpstr>
      <vt:lpstr>Od vas očekujem…</vt:lpstr>
      <vt:lpstr>PowerPoint prezentacija</vt:lpstr>
      <vt:lpstr>Izbor razrednoga rukovodstva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Dobrodošli u      5. B razred!</dc:title>
  <dc:creator>Mateja Horvat</dc:creator>
  <cp:lastModifiedBy>Marin Branda</cp:lastModifiedBy>
  <cp:revision>11</cp:revision>
  <dcterms:created xsi:type="dcterms:W3CDTF">2024-09-05T08:53:46Z</dcterms:created>
  <dcterms:modified xsi:type="dcterms:W3CDTF">2025-09-07T18:25:58Z</dcterms:modified>
</cp:coreProperties>
</file>